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ti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media/image21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media/image104.jpg" ContentType="image/jpeg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media/image110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8" r:id="rId3"/>
    <p:sldId id="326" r:id="rId4"/>
    <p:sldId id="378" r:id="rId5"/>
    <p:sldId id="379" r:id="rId6"/>
    <p:sldId id="380" r:id="rId7"/>
    <p:sldId id="298" r:id="rId8"/>
    <p:sldId id="381" r:id="rId9"/>
    <p:sldId id="383" r:id="rId10"/>
    <p:sldId id="382" r:id="rId11"/>
    <p:sldId id="384" r:id="rId12"/>
    <p:sldId id="385" r:id="rId13"/>
    <p:sldId id="386" r:id="rId14"/>
    <p:sldId id="387" r:id="rId15"/>
    <p:sldId id="388" r:id="rId16"/>
    <p:sldId id="389" r:id="rId17"/>
    <p:sldId id="390" r:id="rId18"/>
    <p:sldId id="309" r:id="rId19"/>
    <p:sldId id="310" r:id="rId20"/>
    <p:sldId id="391" r:id="rId21"/>
    <p:sldId id="323" r:id="rId22"/>
    <p:sldId id="392" r:id="rId23"/>
    <p:sldId id="393" r:id="rId24"/>
    <p:sldId id="394" r:id="rId25"/>
    <p:sldId id="395" r:id="rId26"/>
    <p:sldId id="396" r:id="rId27"/>
    <p:sldId id="318" r:id="rId28"/>
    <p:sldId id="319" r:id="rId29"/>
    <p:sldId id="320" r:id="rId30"/>
    <p:sldId id="325" r:id="rId31"/>
    <p:sldId id="401" r:id="rId32"/>
    <p:sldId id="398" r:id="rId33"/>
    <p:sldId id="408" r:id="rId34"/>
    <p:sldId id="262" r:id="rId35"/>
    <p:sldId id="410" r:id="rId36"/>
    <p:sldId id="412" r:id="rId37"/>
    <p:sldId id="409" r:id="rId38"/>
    <p:sldId id="403" r:id="rId39"/>
    <p:sldId id="404" r:id="rId40"/>
    <p:sldId id="302" r:id="rId41"/>
    <p:sldId id="407" r:id="rId42"/>
    <p:sldId id="406" r:id="rId43"/>
    <p:sldId id="315" r:id="rId44"/>
    <p:sldId id="316" r:id="rId45"/>
    <p:sldId id="308" r:id="rId46"/>
    <p:sldId id="399" r:id="rId47"/>
    <p:sldId id="304" r:id="rId48"/>
    <p:sldId id="269" r:id="rId49"/>
    <p:sldId id="270" r:id="rId50"/>
    <p:sldId id="271" r:id="rId51"/>
    <p:sldId id="272" r:id="rId52"/>
    <p:sldId id="267" r:id="rId53"/>
    <p:sldId id="273" r:id="rId54"/>
    <p:sldId id="274" r:id="rId55"/>
    <p:sldId id="275" r:id="rId56"/>
    <p:sldId id="279" r:id="rId57"/>
    <p:sldId id="293" r:id="rId58"/>
    <p:sldId id="400" r:id="rId59"/>
  </p:sldIdLst>
  <p:sldSz cx="12192000" cy="6858000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0"/>
      </p:cViewPr>
      <p:guideLst>
        <p:guide orient="horz" pos="288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M_H_Allouche\Desktop\redac\Soutenance_Dossier_Industriel\mesure_raideur_comparateur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_H_Allouche\Desktop\redac\Soutenance_Dossier_Industriel\Etalonnage_Jauge_de_Deformation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Mesure de la raideur</a:t>
            </a:r>
            <a:r>
              <a:rPr lang="fr-FR" baseline="0"/>
              <a:t> du ressort</a:t>
            </a:r>
            <a:endParaRPr lang="fr-F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0.18854868606465885"/>
                  <c:y val="4.6361022427696521E-3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errBars>
            <c:errDir val="x"/>
            <c:errBarType val="both"/>
            <c:errValType val="cust"/>
            <c:noEndCap val="0"/>
            <c:plus>
              <c:numRef>
                <c:f>Feuil1!$I$1:$I$14</c:f>
                <c:numCache>
                  <c:formatCode>General</c:formatCode>
                  <c:ptCount val="14"/>
                  <c:pt idx="0">
                    <c:v>8.0000000000000071E-2</c:v>
                  </c:pt>
                  <c:pt idx="1">
                    <c:v>0.125</c:v>
                  </c:pt>
                  <c:pt idx="2">
                    <c:v>8.0000000000000071E-2</c:v>
                  </c:pt>
                  <c:pt idx="3">
                    <c:v>0.10499999999999998</c:v>
                  </c:pt>
                  <c:pt idx="4">
                    <c:v>0.25</c:v>
                  </c:pt>
                  <c:pt idx="5">
                    <c:v>0.25500000000000034</c:v>
                  </c:pt>
                  <c:pt idx="6">
                    <c:v>9.9999999999999645E-2</c:v>
                  </c:pt>
                  <c:pt idx="7">
                    <c:v>0.14500000000000002</c:v>
                  </c:pt>
                  <c:pt idx="8">
                    <c:v>0.16500000000000004</c:v>
                  </c:pt>
                  <c:pt idx="9">
                    <c:v>0.27499999999999947</c:v>
                  </c:pt>
                  <c:pt idx="10">
                    <c:v>0.29499999999999993</c:v>
                  </c:pt>
                  <c:pt idx="11">
                    <c:v>0.17500000000000071</c:v>
                  </c:pt>
                  <c:pt idx="12">
                    <c:v>0.20999999999999996</c:v>
                  </c:pt>
                  <c:pt idx="13">
                    <c:v>0.39000000000000057</c:v>
                  </c:pt>
                </c:numCache>
              </c:numRef>
            </c:plus>
            <c:minus>
              <c:numRef>
                <c:f>Feuil1!$I$1:$I$14</c:f>
                <c:numCache>
                  <c:formatCode>General</c:formatCode>
                  <c:ptCount val="14"/>
                  <c:pt idx="0">
                    <c:v>8.0000000000000071E-2</c:v>
                  </c:pt>
                  <c:pt idx="1">
                    <c:v>0.125</c:v>
                  </c:pt>
                  <c:pt idx="2">
                    <c:v>8.0000000000000071E-2</c:v>
                  </c:pt>
                  <c:pt idx="3">
                    <c:v>0.10499999999999998</c:v>
                  </c:pt>
                  <c:pt idx="4">
                    <c:v>0.25</c:v>
                  </c:pt>
                  <c:pt idx="5">
                    <c:v>0.25500000000000034</c:v>
                  </c:pt>
                  <c:pt idx="6">
                    <c:v>9.9999999999999645E-2</c:v>
                  </c:pt>
                  <c:pt idx="7">
                    <c:v>0.14500000000000002</c:v>
                  </c:pt>
                  <c:pt idx="8">
                    <c:v>0.16500000000000004</c:v>
                  </c:pt>
                  <c:pt idx="9">
                    <c:v>0.27499999999999947</c:v>
                  </c:pt>
                  <c:pt idx="10">
                    <c:v>0.29499999999999993</c:v>
                  </c:pt>
                  <c:pt idx="11">
                    <c:v>0.17500000000000071</c:v>
                  </c:pt>
                  <c:pt idx="12">
                    <c:v>0.20999999999999996</c:v>
                  </c:pt>
                  <c:pt idx="13">
                    <c:v>0.39000000000000057</c:v>
                  </c:pt>
                </c:numCache>
              </c:numRef>
            </c:minus>
            <c:spPr>
              <a:noFill/>
              <a:ln w="1905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Feuil1!$F$1:$F$14</c:f>
              <c:numCache>
                <c:formatCode>General</c:formatCode>
                <c:ptCount val="14"/>
                <c:pt idx="0">
                  <c:v>2.9000000000000004</c:v>
                </c:pt>
                <c:pt idx="1">
                  <c:v>3.73</c:v>
                </c:pt>
                <c:pt idx="2">
                  <c:v>4.3433333333333328</c:v>
                </c:pt>
                <c:pt idx="3">
                  <c:v>4.9833333333333334</c:v>
                </c:pt>
                <c:pt idx="4">
                  <c:v>5.6333333333333329</c:v>
                </c:pt>
                <c:pt idx="5">
                  <c:v>5.8266666666666671</c:v>
                </c:pt>
                <c:pt idx="6">
                  <c:v>6.8166666666666664</c:v>
                </c:pt>
                <c:pt idx="7">
                  <c:v>7.5</c:v>
                </c:pt>
                <c:pt idx="8">
                  <c:v>7.98</c:v>
                </c:pt>
                <c:pt idx="9">
                  <c:v>8.76</c:v>
                </c:pt>
                <c:pt idx="10">
                  <c:v>9.3574999999999999</c:v>
                </c:pt>
                <c:pt idx="11">
                  <c:v>10.246666666666668</c:v>
                </c:pt>
                <c:pt idx="12">
                  <c:v>10.540000000000001</c:v>
                </c:pt>
                <c:pt idx="13">
                  <c:v>11.58</c:v>
                </c:pt>
              </c:numCache>
            </c:numRef>
          </c:xVal>
          <c:yVal>
            <c:numRef>
              <c:f>Feuil1!$G$1:$G$14</c:f>
              <c:numCache>
                <c:formatCode>General</c:formatCode>
                <c:ptCount val="14"/>
                <c:pt idx="0">
                  <c:v>4.9050000000000002</c:v>
                </c:pt>
                <c:pt idx="1">
                  <c:v>5.8860000000000001</c:v>
                </c:pt>
                <c:pt idx="2">
                  <c:v>6.867</c:v>
                </c:pt>
                <c:pt idx="3">
                  <c:v>7.8480000000000008</c:v>
                </c:pt>
                <c:pt idx="4">
                  <c:v>8.8290000000000006</c:v>
                </c:pt>
                <c:pt idx="5">
                  <c:v>9.81</c:v>
                </c:pt>
                <c:pt idx="6">
                  <c:v>10.791000000000002</c:v>
                </c:pt>
                <c:pt idx="7">
                  <c:v>11.772</c:v>
                </c:pt>
                <c:pt idx="8">
                  <c:v>12.753000000000002</c:v>
                </c:pt>
                <c:pt idx="9">
                  <c:v>13.734</c:v>
                </c:pt>
                <c:pt idx="10">
                  <c:v>14.715</c:v>
                </c:pt>
                <c:pt idx="11">
                  <c:v>15.696000000000002</c:v>
                </c:pt>
                <c:pt idx="12">
                  <c:v>16.677</c:v>
                </c:pt>
                <c:pt idx="13">
                  <c:v>17.658000000000001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C538-4C59-A3FF-E9B0D2EDB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2572863"/>
        <c:axId val="2102573279"/>
      </c:scatterChart>
      <c:valAx>
        <c:axId val="210257286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Enfoncement</a:t>
                </a:r>
                <a:r>
                  <a:rPr lang="fr-FR" sz="1400" baseline="0"/>
                  <a:t> (mm)</a:t>
                </a:r>
                <a:endParaRPr lang="fr-FR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2573279"/>
        <c:crosses val="autoZero"/>
        <c:crossBetween val="midCat"/>
      </c:valAx>
      <c:valAx>
        <c:axId val="21025732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400"/>
                  <a:t>Poids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102572863"/>
        <c:crosses val="autoZero"/>
        <c:crossBetween val="midCat"/>
      </c:valAx>
      <c:spPr>
        <a:noFill/>
        <a:ln w="5715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/>
              <a:t>Etalonnage de la jauge de déformation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Feuil1!$D$1</c:f>
              <c:strCache>
                <c:ptCount val="1"/>
                <c:pt idx="0">
                  <c:v>Tension (mV)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</c:trendlineLbl>
          </c:trendline>
          <c:xVal>
            <c:numRef>
              <c:f>Feuil1!$B$2:$B$7</c:f>
              <c:numCache>
                <c:formatCode>General</c:formatCode>
                <c:ptCount val="6"/>
                <c:pt idx="0">
                  <c:v>0.98099999999999998</c:v>
                </c:pt>
                <c:pt idx="1">
                  <c:v>1.962</c:v>
                </c:pt>
                <c:pt idx="2">
                  <c:v>2.9430000000000001</c:v>
                </c:pt>
                <c:pt idx="3">
                  <c:v>3.9239999999999999</c:v>
                </c:pt>
                <c:pt idx="4">
                  <c:v>5.8860000000000001</c:v>
                </c:pt>
                <c:pt idx="5">
                  <c:v>7.8479999999999999</c:v>
                </c:pt>
              </c:numCache>
            </c:numRef>
          </c:xVal>
          <c:yVal>
            <c:numRef>
              <c:f>Feuil1!$D$2:$D$7</c:f>
              <c:numCache>
                <c:formatCode>General</c:formatCode>
                <c:ptCount val="6"/>
                <c:pt idx="0">
                  <c:v>112.24489795918367</c:v>
                </c:pt>
                <c:pt idx="1">
                  <c:v>214.28571428571428</c:v>
                </c:pt>
                <c:pt idx="2">
                  <c:v>316.32653061224488</c:v>
                </c:pt>
                <c:pt idx="3">
                  <c:v>438.77551020408163</c:v>
                </c:pt>
                <c:pt idx="4">
                  <c:v>653.0612244897959</c:v>
                </c:pt>
                <c:pt idx="5">
                  <c:v>887.75510204081638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261-40AE-A00B-8C2BF7653C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60750240"/>
        <c:axId val="1060751072"/>
      </c:scatterChart>
      <c:valAx>
        <c:axId val="1060750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Force (N)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60751072"/>
        <c:crosses val="autoZero"/>
        <c:crossBetween val="midCat"/>
      </c:valAx>
      <c:valAx>
        <c:axId val="106075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r-FR" sz="1100"/>
                  <a:t>Tension (mV)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fr-F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60750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4C9EA0-B129-443D-AC3C-0257F465DDF6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87D2376-CAA5-47F2-B403-9CB0E3DD4A06}">
      <dgm:prSet phldrT="[Texte]"/>
      <dgm:spPr/>
      <dgm:t>
        <a:bodyPr/>
        <a:lstStyle/>
        <a:p>
          <a:r>
            <a:rPr lang="fr-FR" dirty="0"/>
            <a:t>Réactants</a:t>
          </a:r>
        </a:p>
      </dgm:t>
    </dgm:pt>
    <dgm:pt modelId="{C0945D8C-4FB1-45AD-B0D3-60F952637A40}" type="parTrans" cxnId="{CF26AA97-DEAC-4B89-906E-85CE29D7B07C}">
      <dgm:prSet/>
      <dgm:spPr/>
      <dgm:t>
        <a:bodyPr/>
        <a:lstStyle/>
        <a:p>
          <a:endParaRPr lang="fr-FR"/>
        </a:p>
      </dgm:t>
    </dgm:pt>
    <dgm:pt modelId="{A7A78E50-C68A-448F-9991-C8A62F334BF4}" type="sibTrans" cxnId="{CF26AA97-DEAC-4B89-906E-85CE29D7B07C}">
      <dgm:prSet/>
      <dgm:spPr/>
      <dgm:t>
        <a:bodyPr/>
        <a:lstStyle/>
        <a:p>
          <a:endParaRPr lang="fr-FR"/>
        </a:p>
      </dgm:t>
    </dgm:pt>
    <dgm:pt modelId="{3D9B74B9-6E80-4719-932B-DD643523A185}">
      <dgm:prSet phldrT="[Texte]" custT="1"/>
      <dgm:spPr/>
      <dgm:t>
        <a:bodyPr/>
        <a:lstStyle/>
        <a:p>
          <a:r>
            <a:rPr lang="fr-FR" sz="2400" dirty="0"/>
            <a:t>Réactif : Nitrocellulose (35 mg en sous-cutané, 60 mg en IM)</a:t>
          </a:r>
        </a:p>
      </dgm:t>
    </dgm:pt>
    <dgm:pt modelId="{2D5EA968-B200-4A1D-B960-AFC533F97B31}" type="parTrans" cxnId="{3AEC85F4-B9C0-4DFD-B278-5A859D10827A}">
      <dgm:prSet/>
      <dgm:spPr/>
      <dgm:t>
        <a:bodyPr/>
        <a:lstStyle/>
        <a:p>
          <a:endParaRPr lang="fr-FR"/>
        </a:p>
      </dgm:t>
    </dgm:pt>
    <dgm:pt modelId="{BA88B3BD-42BD-4A0B-B65C-0AEABAD21669}" type="sibTrans" cxnId="{3AEC85F4-B9C0-4DFD-B278-5A859D10827A}">
      <dgm:prSet/>
      <dgm:spPr/>
      <dgm:t>
        <a:bodyPr/>
        <a:lstStyle/>
        <a:p>
          <a:endParaRPr lang="fr-FR"/>
        </a:p>
      </dgm:t>
    </dgm:pt>
    <dgm:pt modelId="{6BC6E3E1-410A-4855-B72D-E82DB9E60C80}">
      <dgm:prSet phldrT="[Texte]" custT="1"/>
      <dgm:spPr/>
      <dgm:t>
        <a:bodyPr/>
        <a:lstStyle/>
        <a:p>
          <a:r>
            <a:rPr lang="fr-FR" sz="2400" dirty="0"/>
            <a:t>Produits : CO, CO</a:t>
          </a:r>
          <a:r>
            <a:rPr lang="fr-FR" sz="1400" dirty="0"/>
            <a:t>2</a:t>
          </a:r>
          <a:r>
            <a:rPr lang="fr-FR" sz="2400" dirty="0"/>
            <a:t>, N</a:t>
          </a:r>
          <a:r>
            <a:rPr lang="fr-FR" sz="1400" dirty="0"/>
            <a:t>2</a:t>
          </a:r>
          <a:r>
            <a:rPr lang="fr-FR" sz="2400" dirty="0"/>
            <a:t>, H</a:t>
          </a:r>
          <a:r>
            <a:rPr lang="fr-FR" sz="1400" dirty="0"/>
            <a:t>2</a:t>
          </a:r>
          <a:r>
            <a:rPr lang="fr-FR" sz="2400" dirty="0"/>
            <a:t>O</a:t>
          </a:r>
        </a:p>
      </dgm:t>
    </dgm:pt>
    <dgm:pt modelId="{4AC9426A-BA19-4F13-AEDA-77DC0846A398}" type="parTrans" cxnId="{83707A37-C016-4F38-8650-994720A47967}">
      <dgm:prSet/>
      <dgm:spPr/>
      <dgm:t>
        <a:bodyPr/>
        <a:lstStyle/>
        <a:p>
          <a:endParaRPr lang="fr-FR"/>
        </a:p>
      </dgm:t>
    </dgm:pt>
    <dgm:pt modelId="{AD8BEA2D-8F13-428F-9083-3D2621CA3302}" type="sibTrans" cxnId="{83707A37-C016-4F38-8650-994720A47967}">
      <dgm:prSet/>
      <dgm:spPr/>
      <dgm:t>
        <a:bodyPr/>
        <a:lstStyle/>
        <a:p>
          <a:endParaRPr lang="fr-FR"/>
        </a:p>
      </dgm:t>
    </dgm:pt>
    <dgm:pt modelId="{A4288641-DC4D-4E83-8C71-21B4804E91E7}">
      <dgm:prSet phldrT="[Texte]"/>
      <dgm:spPr/>
      <dgm:t>
        <a:bodyPr/>
        <a:lstStyle/>
        <a:p>
          <a:r>
            <a:rPr lang="fr-FR" dirty="0"/>
            <a:t>Equation de décomposition</a:t>
          </a:r>
        </a:p>
      </dgm:t>
    </dgm:pt>
    <dgm:pt modelId="{DAF835FD-46DA-4FDF-8704-EED3974541A1}" type="parTrans" cxnId="{F80EF276-88F8-412A-A961-2ADFC0F7AA29}">
      <dgm:prSet/>
      <dgm:spPr/>
      <dgm:t>
        <a:bodyPr/>
        <a:lstStyle/>
        <a:p>
          <a:endParaRPr lang="fr-FR"/>
        </a:p>
      </dgm:t>
    </dgm:pt>
    <dgm:pt modelId="{88BE9028-FC09-45F9-B396-300CA25368D5}" type="sibTrans" cxnId="{F80EF276-88F8-412A-A961-2ADFC0F7AA29}">
      <dgm:prSet/>
      <dgm:spPr/>
      <dgm:t>
        <a:bodyPr/>
        <a:lstStyle/>
        <a:p>
          <a:endParaRPr lang="fr-FR"/>
        </a:p>
      </dgm:t>
    </dgm:pt>
    <dgm:pt modelId="{AD5AA116-971C-4BBE-BEAD-61BB34B3F6B7}">
      <dgm:prSet phldrT="[Texte]" phldr="1"/>
      <dgm:spPr/>
      <dgm:t>
        <a:bodyPr/>
        <a:lstStyle/>
        <a:p>
          <a:pPr>
            <a:buNone/>
          </a:pPr>
          <a:endParaRPr lang="fr-FR" dirty="0"/>
        </a:p>
      </dgm:t>
    </dgm:pt>
    <dgm:pt modelId="{72A2F4C6-AC64-4260-BBA5-48249BAB18B1}" type="parTrans" cxnId="{B5E744FD-CBAF-4092-86A8-DCFD701F63DC}">
      <dgm:prSet/>
      <dgm:spPr/>
      <dgm:t>
        <a:bodyPr/>
        <a:lstStyle/>
        <a:p>
          <a:endParaRPr lang="fr-FR"/>
        </a:p>
      </dgm:t>
    </dgm:pt>
    <dgm:pt modelId="{25D9F91D-0D5F-406B-9446-F0951A2EDBA5}" type="sibTrans" cxnId="{B5E744FD-CBAF-4092-86A8-DCFD701F63DC}">
      <dgm:prSet/>
      <dgm:spPr/>
      <dgm:t>
        <a:bodyPr/>
        <a:lstStyle/>
        <a:p>
          <a:endParaRPr lang="fr-FR"/>
        </a:p>
      </dgm:t>
    </dgm:pt>
    <dgm:pt modelId="{8C38AD3A-34E4-40AC-B77C-F364DE356184}">
      <dgm:prSet phldrT="[Texte]"/>
      <dgm:spPr/>
      <dgm:t>
        <a:bodyPr/>
        <a:lstStyle/>
        <a:p>
          <a:r>
            <a:rPr lang="fr-FR" dirty="0"/>
            <a:t>Bilan de matière</a:t>
          </a:r>
        </a:p>
      </dgm:t>
    </dgm:pt>
    <dgm:pt modelId="{EF9CF04A-6591-4B47-A27A-07EB7F699A1A}" type="parTrans" cxnId="{6D22C770-6C23-4E9C-92E1-30F06B54D8DC}">
      <dgm:prSet/>
      <dgm:spPr/>
      <dgm:t>
        <a:bodyPr/>
        <a:lstStyle/>
        <a:p>
          <a:endParaRPr lang="fr-FR"/>
        </a:p>
      </dgm:t>
    </dgm:pt>
    <dgm:pt modelId="{7CDC214A-DE25-4D7F-B322-29F328CC4903}" type="sibTrans" cxnId="{6D22C770-6C23-4E9C-92E1-30F06B54D8DC}">
      <dgm:prSet/>
      <dgm:spPr/>
      <dgm:t>
        <a:bodyPr/>
        <a:lstStyle/>
        <a:p>
          <a:endParaRPr lang="fr-FR"/>
        </a:p>
      </dgm:t>
    </dgm:pt>
    <dgm:pt modelId="{F1969C45-20EC-4B4F-9E6C-4D73C1944FB1}">
      <dgm:prSet phldrT="[Texte]" custT="1"/>
      <dgm:spPr/>
      <dgm:t>
        <a:bodyPr/>
        <a:lstStyle/>
        <a:p>
          <a:pPr>
            <a:buNone/>
          </a:pPr>
          <a:r>
            <a:rPr lang="fr-FR" sz="3200" dirty="0"/>
            <a:t>n=m/M</a:t>
          </a:r>
          <a:endParaRPr lang="fr-FR" sz="6300" dirty="0"/>
        </a:p>
      </dgm:t>
    </dgm:pt>
    <dgm:pt modelId="{85B3632D-6A9C-4FB0-8048-C80D99A55127}" type="parTrans" cxnId="{D0105E57-978A-4F10-BFE2-21AF53E1129F}">
      <dgm:prSet/>
      <dgm:spPr/>
      <dgm:t>
        <a:bodyPr/>
        <a:lstStyle/>
        <a:p>
          <a:endParaRPr lang="fr-FR"/>
        </a:p>
      </dgm:t>
    </dgm:pt>
    <dgm:pt modelId="{3F074475-9215-4E62-909C-CD53D454193E}" type="sibTrans" cxnId="{D0105E57-978A-4F10-BFE2-21AF53E1129F}">
      <dgm:prSet/>
      <dgm:spPr/>
      <dgm:t>
        <a:bodyPr/>
        <a:lstStyle/>
        <a:p>
          <a:endParaRPr lang="fr-FR"/>
        </a:p>
      </dgm:t>
    </dgm:pt>
    <dgm:pt modelId="{52636298-35A9-477C-8F33-8525C94433ED}" type="pres">
      <dgm:prSet presAssocID="{494C9EA0-B129-443D-AC3C-0257F465DDF6}" presName="linearFlow" presStyleCnt="0">
        <dgm:presLayoutVars>
          <dgm:dir/>
          <dgm:animLvl val="lvl"/>
          <dgm:resizeHandles val="exact"/>
        </dgm:presLayoutVars>
      </dgm:prSet>
      <dgm:spPr/>
    </dgm:pt>
    <dgm:pt modelId="{82E54DAA-EAE9-4B2D-84CB-9776467C4104}" type="pres">
      <dgm:prSet presAssocID="{A87D2376-CAA5-47F2-B403-9CB0E3DD4A06}" presName="composite" presStyleCnt="0"/>
      <dgm:spPr/>
    </dgm:pt>
    <dgm:pt modelId="{774C832B-F1CF-4EF3-9DE4-4160623BB68A}" type="pres">
      <dgm:prSet presAssocID="{A87D2376-CAA5-47F2-B403-9CB0E3DD4A0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2C4EFA0-A350-4EBC-8002-D1ED932E3975}" type="pres">
      <dgm:prSet presAssocID="{A87D2376-CAA5-47F2-B403-9CB0E3DD4A06}" presName="descendantText" presStyleLbl="alignAcc1" presStyleIdx="0" presStyleCnt="3">
        <dgm:presLayoutVars>
          <dgm:bulletEnabled val="1"/>
        </dgm:presLayoutVars>
      </dgm:prSet>
      <dgm:spPr/>
    </dgm:pt>
    <dgm:pt modelId="{C98BC4A3-C605-44B7-9BD3-137B07D63ED1}" type="pres">
      <dgm:prSet presAssocID="{A7A78E50-C68A-448F-9991-C8A62F334BF4}" presName="sp" presStyleCnt="0"/>
      <dgm:spPr/>
    </dgm:pt>
    <dgm:pt modelId="{88BB4371-76A0-4BAA-9636-1F1D9F0DC575}" type="pres">
      <dgm:prSet presAssocID="{A4288641-DC4D-4E83-8C71-21B4804E91E7}" presName="composite" presStyleCnt="0"/>
      <dgm:spPr/>
    </dgm:pt>
    <dgm:pt modelId="{1C4F4D98-2320-4EE6-BB84-D9B25E4CC7A6}" type="pres">
      <dgm:prSet presAssocID="{A4288641-DC4D-4E83-8C71-21B4804E91E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E168CA2-A63B-4EA7-90A4-96DC24DF2858}" type="pres">
      <dgm:prSet presAssocID="{A4288641-DC4D-4E83-8C71-21B4804E91E7}" presName="descendantText" presStyleLbl="alignAcc1" presStyleIdx="1" presStyleCnt="3">
        <dgm:presLayoutVars>
          <dgm:bulletEnabled val="1"/>
        </dgm:presLayoutVars>
      </dgm:prSet>
      <dgm:spPr/>
    </dgm:pt>
    <dgm:pt modelId="{62786B27-1D58-427E-B014-0977C9CF602E}" type="pres">
      <dgm:prSet presAssocID="{88BE9028-FC09-45F9-B396-300CA25368D5}" presName="sp" presStyleCnt="0"/>
      <dgm:spPr/>
    </dgm:pt>
    <dgm:pt modelId="{BE0D1571-0BC1-47F6-AD05-3F479A4982A7}" type="pres">
      <dgm:prSet presAssocID="{8C38AD3A-34E4-40AC-B77C-F364DE356184}" presName="composite" presStyleCnt="0"/>
      <dgm:spPr/>
    </dgm:pt>
    <dgm:pt modelId="{D4B860A0-E3F1-4BAE-BD5A-CE3078DDF4D6}" type="pres">
      <dgm:prSet presAssocID="{8C38AD3A-34E4-40AC-B77C-F364DE35618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E2D73AF-7C27-4E5D-9A60-50A2B2D08EB6}" type="pres">
      <dgm:prSet presAssocID="{8C38AD3A-34E4-40AC-B77C-F364DE356184}" presName="descendantText" presStyleLbl="alignAcc1" presStyleIdx="2" presStyleCnt="3" custScaleY="301466">
        <dgm:presLayoutVars>
          <dgm:bulletEnabled val="1"/>
        </dgm:presLayoutVars>
      </dgm:prSet>
      <dgm:spPr/>
    </dgm:pt>
  </dgm:ptLst>
  <dgm:cxnLst>
    <dgm:cxn modelId="{E8915804-891A-4C1F-8193-66C5D5223099}" type="presOf" srcId="{A87D2376-CAA5-47F2-B403-9CB0E3DD4A06}" destId="{774C832B-F1CF-4EF3-9DE4-4160623BB68A}" srcOrd="0" destOrd="0" presId="urn:microsoft.com/office/officeart/2005/8/layout/chevron2"/>
    <dgm:cxn modelId="{291A541C-15B3-4F6E-96AD-4562B405FAFB}" type="presOf" srcId="{F1969C45-20EC-4B4F-9E6C-4D73C1944FB1}" destId="{2E2D73AF-7C27-4E5D-9A60-50A2B2D08EB6}" srcOrd="0" destOrd="0" presId="urn:microsoft.com/office/officeart/2005/8/layout/chevron2"/>
    <dgm:cxn modelId="{398ADE35-BC59-400E-B64F-8A05EE6CB5AE}" type="presOf" srcId="{494C9EA0-B129-443D-AC3C-0257F465DDF6}" destId="{52636298-35A9-477C-8F33-8525C94433ED}" srcOrd="0" destOrd="0" presId="urn:microsoft.com/office/officeart/2005/8/layout/chevron2"/>
    <dgm:cxn modelId="{83707A37-C016-4F38-8650-994720A47967}" srcId="{A87D2376-CAA5-47F2-B403-9CB0E3DD4A06}" destId="{6BC6E3E1-410A-4855-B72D-E82DB9E60C80}" srcOrd="1" destOrd="0" parTransId="{4AC9426A-BA19-4F13-AEDA-77DC0846A398}" sibTransId="{AD8BEA2D-8F13-428F-9083-3D2621CA3302}"/>
    <dgm:cxn modelId="{6D22C770-6C23-4E9C-92E1-30F06B54D8DC}" srcId="{494C9EA0-B129-443D-AC3C-0257F465DDF6}" destId="{8C38AD3A-34E4-40AC-B77C-F364DE356184}" srcOrd="2" destOrd="0" parTransId="{EF9CF04A-6591-4B47-A27A-07EB7F699A1A}" sibTransId="{7CDC214A-DE25-4D7F-B322-29F328CC4903}"/>
    <dgm:cxn modelId="{F80EF276-88F8-412A-A961-2ADFC0F7AA29}" srcId="{494C9EA0-B129-443D-AC3C-0257F465DDF6}" destId="{A4288641-DC4D-4E83-8C71-21B4804E91E7}" srcOrd="1" destOrd="0" parTransId="{DAF835FD-46DA-4FDF-8704-EED3974541A1}" sibTransId="{88BE9028-FC09-45F9-B396-300CA25368D5}"/>
    <dgm:cxn modelId="{D0105E57-978A-4F10-BFE2-21AF53E1129F}" srcId="{8C38AD3A-34E4-40AC-B77C-F364DE356184}" destId="{F1969C45-20EC-4B4F-9E6C-4D73C1944FB1}" srcOrd="0" destOrd="0" parTransId="{85B3632D-6A9C-4FB0-8048-C80D99A55127}" sibTransId="{3F074475-9215-4E62-909C-CD53D454193E}"/>
    <dgm:cxn modelId="{768F0558-3DFA-4546-9A79-99AC2893F30D}" type="presOf" srcId="{AD5AA116-971C-4BBE-BEAD-61BB34B3F6B7}" destId="{7E168CA2-A63B-4EA7-90A4-96DC24DF2858}" srcOrd="0" destOrd="0" presId="urn:microsoft.com/office/officeart/2005/8/layout/chevron2"/>
    <dgm:cxn modelId="{BB05D27B-E737-4BC3-AFEF-218563C62D23}" type="presOf" srcId="{3D9B74B9-6E80-4719-932B-DD643523A185}" destId="{C2C4EFA0-A350-4EBC-8002-D1ED932E3975}" srcOrd="0" destOrd="0" presId="urn:microsoft.com/office/officeart/2005/8/layout/chevron2"/>
    <dgm:cxn modelId="{CF26AA97-DEAC-4B89-906E-85CE29D7B07C}" srcId="{494C9EA0-B129-443D-AC3C-0257F465DDF6}" destId="{A87D2376-CAA5-47F2-B403-9CB0E3DD4A06}" srcOrd="0" destOrd="0" parTransId="{C0945D8C-4FB1-45AD-B0D3-60F952637A40}" sibTransId="{A7A78E50-C68A-448F-9991-C8A62F334BF4}"/>
    <dgm:cxn modelId="{D5B8E9AB-AA76-4B37-AB02-399C70BF1E91}" type="presOf" srcId="{8C38AD3A-34E4-40AC-B77C-F364DE356184}" destId="{D4B860A0-E3F1-4BAE-BD5A-CE3078DDF4D6}" srcOrd="0" destOrd="0" presId="urn:microsoft.com/office/officeart/2005/8/layout/chevron2"/>
    <dgm:cxn modelId="{10BF71C9-5B5D-49DC-920D-9A35DE15D46A}" type="presOf" srcId="{6BC6E3E1-410A-4855-B72D-E82DB9E60C80}" destId="{C2C4EFA0-A350-4EBC-8002-D1ED932E3975}" srcOrd="0" destOrd="1" presId="urn:microsoft.com/office/officeart/2005/8/layout/chevron2"/>
    <dgm:cxn modelId="{677BC0D5-E4C4-49E8-BDCB-1F678FFF2E31}" type="presOf" srcId="{A4288641-DC4D-4E83-8C71-21B4804E91E7}" destId="{1C4F4D98-2320-4EE6-BB84-D9B25E4CC7A6}" srcOrd="0" destOrd="0" presId="urn:microsoft.com/office/officeart/2005/8/layout/chevron2"/>
    <dgm:cxn modelId="{3AEC85F4-B9C0-4DFD-B278-5A859D10827A}" srcId="{A87D2376-CAA5-47F2-B403-9CB0E3DD4A06}" destId="{3D9B74B9-6E80-4719-932B-DD643523A185}" srcOrd="0" destOrd="0" parTransId="{2D5EA968-B200-4A1D-B960-AFC533F97B31}" sibTransId="{BA88B3BD-42BD-4A0B-B65C-0AEABAD21669}"/>
    <dgm:cxn modelId="{B5E744FD-CBAF-4092-86A8-DCFD701F63DC}" srcId="{A4288641-DC4D-4E83-8C71-21B4804E91E7}" destId="{AD5AA116-971C-4BBE-BEAD-61BB34B3F6B7}" srcOrd="0" destOrd="0" parTransId="{72A2F4C6-AC64-4260-BBA5-48249BAB18B1}" sibTransId="{25D9F91D-0D5F-406B-9446-F0951A2EDBA5}"/>
    <dgm:cxn modelId="{309780CB-7BFB-422C-BC92-C8209A29D490}" type="presParOf" srcId="{52636298-35A9-477C-8F33-8525C94433ED}" destId="{82E54DAA-EAE9-4B2D-84CB-9776467C4104}" srcOrd="0" destOrd="0" presId="urn:microsoft.com/office/officeart/2005/8/layout/chevron2"/>
    <dgm:cxn modelId="{ED9E0AB1-AFDB-418D-BA58-5456CF12B758}" type="presParOf" srcId="{82E54DAA-EAE9-4B2D-84CB-9776467C4104}" destId="{774C832B-F1CF-4EF3-9DE4-4160623BB68A}" srcOrd="0" destOrd="0" presId="urn:microsoft.com/office/officeart/2005/8/layout/chevron2"/>
    <dgm:cxn modelId="{48FD7E1D-3693-43C9-AE12-A79F63B4FD12}" type="presParOf" srcId="{82E54DAA-EAE9-4B2D-84CB-9776467C4104}" destId="{C2C4EFA0-A350-4EBC-8002-D1ED932E3975}" srcOrd="1" destOrd="0" presId="urn:microsoft.com/office/officeart/2005/8/layout/chevron2"/>
    <dgm:cxn modelId="{1D2D825D-26BD-4E81-968C-1860B5E3EF99}" type="presParOf" srcId="{52636298-35A9-477C-8F33-8525C94433ED}" destId="{C98BC4A3-C605-44B7-9BD3-137B07D63ED1}" srcOrd="1" destOrd="0" presId="urn:microsoft.com/office/officeart/2005/8/layout/chevron2"/>
    <dgm:cxn modelId="{B4CFE765-7888-44A1-A71D-DF97307D3787}" type="presParOf" srcId="{52636298-35A9-477C-8F33-8525C94433ED}" destId="{88BB4371-76A0-4BAA-9636-1F1D9F0DC575}" srcOrd="2" destOrd="0" presId="urn:microsoft.com/office/officeart/2005/8/layout/chevron2"/>
    <dgm:cxn modelId="{1359D210-916E-4F2C-9E85-72889840C5D2}" type="presParOf" srcId="{88BB4371-76A0-4BAA-9636-1F1D9F0DC575}" destId="{1C4F4D98-2320-4EE6-BB84-D9B25E4CC7A6}" srcOrd="0" destOrd="0" presId="urn:microsoft.com/office/officeart/2005/8/layout/chevron2"/>
    <dgm:cxn modelId="{E589D500-9395-4CC9-97BA-6116AE542615}" type="presParOf" srcId="{88BB4371-76A0-4BAA-9636-1F1D9F0DC575}" destId="{7E168CA2-A63B-4EA7-90A4-96DC24DF2858}" srcOrd="1" destOrd="0" presId="urn:microsoft.com/office/officeart/2005/8/layout/chevron2"/>
    <dgm:cxn modelId="{5FC7B6BC-E84D-44BB-9238-504B1D15E55C}" type="presParOf" srcId="{52636298-35A9-477C-8F33-8525C94433ED}" destId="{62786B27-1D58-427E-B014-0977C9CF602E}" srcOrd="3" destOrd="0" presId="urn:microsoft.com/office/officeart/2005/8/layout/chevron2"/>
    <dgm:cxn modelId="{C4E47CC2-98F7-4F51-A8E0-74B780D64FDB}" type="presParOf" srcId="{52636298-35A9-477C-8F33-8525C94433ED}" destId="{BE0D1571-0BC1-47F6-AD05-3F479A4982A7}" srcOrd="4" destOrd="0" presId="urn:microsoft.com/office/officeart/2005/8/layout/chevron2"/>
    <dgm:cxn modelId="{B484D97D-089A-4C23-8B43-7A902DFF5C8A}" type="presParOf" srcId="{BE0D1571-0BC1-47F6-AD05-3F479A4982A7}" destId="{D4B860A0-E3F1-4BAE-BD5A-CE3078DDF4D6}" srcOrd="0" destOrd="0" presId="urn:microsoft.com/office/officeart/2005/8/layout/chevron2"/>
    <dgm:cxn modelId="{DC772CCA-28DE-471C-B35B-74213B292622}" type="presParOf" srcId="{BE0D1571-0BC1-47F6-AD05-3F479A4982A7}" destId="{2E2D73AF-7C27-4E5D-9A60-50A2B2D08EB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0BCA8D-8921-4B3C-BDA1-F7119FEE6539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3703E0B5-F979-46AC-9B3D-1EBF69B26DD6}">
      <dgm:prSet phldrT="[Texte]"/>
      <dgm:spPr/>
      <dgm:t>
        <a:bodyPr/>
        <a:lstStyle/>
        <a:p>
          <a:r>
            <a:rPr lang="fr-FR" dirty="0"/>
            <a:t>Chaleurs de formation</a:t>
          </a:r>
        </a:p>
      </dgm:t>
    </dgm:pt>
    <dgm:pt modelId="{6F3F15F6-AF65-4F41-B153-A6B0C8B7C0C2}" type="parTrans" cxnId="{47BF7D84-D48B-4512-98CB-6286C76BB6B3}">
      <dgm:prSet/>
      <dgm:spPr/>
      <dgm:t>
        <a:bodyPr/>
        <a:lstStyle/>
        <a:p>
          <a:endParaRPr lang="fr-FR"/>
        </a:p>
      </dgm:t>
    </dgm:pt>
    <dgm:pt modelId="{5B5962EC-985F-4903-ACD5-FBC68F1F8B35}" type="sibTrans" cxnId="{47BF7D84-D48B-4512-98CB-6286C76BB6B3}">
      <dgm:prSet/>
      <dgm:spPr/>
      <dgm:t>
        <a:bodyPr/>
        <a:lstStyle/>
        <a:p>
          <a:endParaRPr lang="fr-FR"/>
        </a:p>
      </dgm:t>
    </dgm:pt>
    <dgm:pt modelId="{6814C7B0-BF1A-4559-A747-05C4C63460D1}">
      <dgm:prSet phldrT="[Texte]"/>
      <dgm:spPr/>
      <dgm:t>
        <a:bodyPr/>
        <a:lstStyle/>
        <a:p>
          <a:r>
            <a:rPr lang="fr-FR" dirty="0"/>
            <a:t>Chaleur de réaction</a:t>
          </a:r>
        </a:p>
      </dgm:t>
    </dgm:pt>
    <dgm:pt modelId="{E89F8D29-54CE-43D2-8F06-BE290D573B77}" type="parTrans" cxnId="{531B700A-6A57-436C-B7CB-30ABA8BEB8F9}">
      <dgm:prSet/>
      <dgm:spPr/>
      <dgm:t>
        <a:bodyPr/>
        <a:lstStyle/>
        <a:p>
          <a:endParaRPr lang="fr-FR"/>
        </a:p>
      </dgm:t>
    </dgm:pt>
    <dgm:pt modelId="{9478B99C-C248-4467-B46F-11D9FE0DE9E7}" type="sibTrans" cxnId="{531B700A-6A57-436C-B7CB-30ABA8BEB8F9}">
      <dgm:prSet/>
      <dgm:spPr/>
      <dgm:t>
        <a:bodyPr/>
        <a:lstStyle/>
        <a:p>
          <a:endParaRPr lang="fr-FR"/>
        </a:p>
      </dgm:t>
    </dgm:pt>
    <dgm:pt modelId="{97906D22-5F1A-40E1-9AC4-CB6C4DF23F56}">
      <dgm:prSet phldrT="[Texte]" phldr="1"/>
      <dgm:spPr/>
      <dgm:t>
        <a:bodyPr/>
        <a:lstStyle/>
        <a:p>
          <a:pPr>
            <a:buNone/>
          </a:pPr>
          <a:endParaRPr lang="fr-FR" dirty="0"/>
        </a:p>
      </dgm:t>
    </dgm:pt>
    <dgm:pt modelId="{241F685D-86C3-47B2-84E0-012E9E77F916}" type="parTrans" cxnId="{AF2F4084-C681-4346-B7B5-BA7118284492}">
      <dgm:prSet/>
      <dgm:spPr/>
      <dgm:t>
        <a:bodyPr/>
        <a:lstStyle/>
        <a:p>
          <a:endParaRPr lang="fr-FR"/>
        </a:p>
      </dgm:t>
    </dgm:pt>
    <dgm:pt modelId="{4B679866-837A-476C-99F0-C728EFA3D422}" type="sibTrans" cxnId="{AF2F4084-C681-4346-B7B5-BA7118284492}">
      <dgm:prSet/>
      <dgm:spPr/>
      <dgm:t>
        <a:bodyPr/>
        <a:lstStyle/>
        <a:p>
          <a:endParaRPr lang="fr-FR"/>
        </a:p>
      </dgm:t>
    </dgm:pt>
    <dgm:pt modelId="{BF005669-0020-414F-ACC1-18403367D413}">
      <dgm:prSet phldrT="[Texte]"/>
      <dgm:spPr/>
      <dgm:t>
        <a:bodyPr/>
        <a:lstStyle/>
        <a:p>
          <a:r>
            <a:rPr lang="fr-FR" dirty="0"/>
            <a:t>Energie interne</a:t>
          </a:r>
        </a:p>
      </dgm:t>
    </dgm:pt>
    <dgm:pt modelId="{0F10A94D-062B-42A3-8EC9-6A4F47A079EA}" type="parTrans" cxnId="{3D8CA541-DEFE-4647-A62F-79907B368436}">
      <dgm:prSet/>
      <dgm:spPr/>
      <dgm:t>
        <a:bodyPr/>
        <a:lstStyle/>
        <a:p>
          <a:endParaRPr lang="fr-FR"/>
        </a:p>
      </dgm:t>
    </dgm:pt>
    <dgm:pt modelId="{13C09E26-164B-4C7A-A234-E6945D99586D}" type="sibTrans" cxnId="{3D8CA541-DEFE-4647-A62F-79907B368436}">
      <dgm:prSet/>
      <dgm:spPr/>
      <dgm:t>
        <a:bodyPr/>
        <a:lstStyle/>
        <a:p>
          <a:endParaRPr lang="fr-FR"/>
        </a:p>
      </dgm:t>
    </dgm:pt>
    <dgm:pt modelId="{F2EF0C04-7121-4D71-91C8-799B03C838C0}">
      <dgm:prSet phldrT="[Texte]" phldr="1"/>
      <dgm:spPr/>
      <dgm:t>
        <a:bodyPr/>
        <a:lstStyle/>
        <a:p>
          <a:pPr>
            <a:buNone/>
          </a:pPr>
          <a:endParaRPr lang="fr-FR" dirty="0"/>
        </a:p>
      </dgm:t>
    </dgm:pt>
    <dgm:pt modelId="{DB9CD821-4C30-49DA-BF5F-2FAC9AA0EE4E}" type="parTrans" cxnId="{693DF584-C650-4AA2-B87C-B6C733658068}">
      <dgm:prSet/>
      <dgm:spPr/>
      <dgm:t>
        <a:bodyPr/>
        <a:lstStyle/>
        <a:p>
          <a:endParaRPr lang="fr-FR"/>
        </a:p>
      </dgm:t>
    </dgm:pt>
    <dgm:pt modelId="{127441E5-432C-488A-BF57-04B47461637B}" type="sibTrans" cxnId="{693DF584-C650-4AA2-B87C-B6C733658068}">
      <dgm:prSet/>
      <dgm:spPr/>
      <dgm:t>
        <a:bodyPr/>
        <a:lstStyle/>
        <a:p>
          <a:endParaRPr lang="fr-FR"/>
        </a:p>
      </dgm:t>
    </dgm:pt>
    <dgm:pt modelId="{665DA7E2-AF40-4BEF-8C98-99418CF57E65}">
      <dgm:prSet phldrT="[Texte]" phldr="1"/>
      <dgm:spPr/>
      <dgm:t>
        <a:bodyPr/>
        <a:lstStyle/>
        <a:p>
          <a:pPr>
            <a:buNone/>
          </a:pPr>
          <a:endParaRPr lang="fr-FR" dirty="0"/>
        </a:p>
      </dgm:t>
    </dgm:pt>
    <dgm:pt modelId="{555B7EA4-5356-4611-8F4B-C5FD2EA75AED}" type="parTrans" cxnId="{F30FF43A-5003-4F77-8564-7892DFD39DFF}">
      <dgm:prSet/>
      <dgm:spPr/>
      <dgm:t>
        <a:bodyPr/>
        <a:lstStyle/>
        <a:p>
          <a:endParaRPr lang="fr-FR"/>
        </a:p>
      </dgm:t>
    </dgm:pt>
    <dgm:pt modelId="{D5D45F12-2C46-40AD-8C8B-0372E470256E}" type="sibTrans" cxnId="{F30FF43A-5003-4F77-8564-7892DFD39DFF}">
      <dgm:prSet/>
      <dgm:spPr/>
      <dgm:t>
        <a:bodyPr/>
        <a:lstStyle/>
        <a:p>
          <a:endParaRPr lang="fr-FR"/>
        </a:p>
      </dgm:t>
    </dgm:pt>
    <dgm:pt modelId="{D9974211-E3E2-486D-B01E-02C1267D4F2B}">
      <dgm:prSet/>
      <dgm:spPr/>
      <dgm:t>
        <a:bodyPr/>
        <a:lstStyle/>
        <a:p>
          <a:r>
            <a:rPr lang="fr-FR" dirty="0"/>
            <a:t>Température d’explosion</a:t>
          </a:r>
        </a:p>
      </dgm:t>
    </dgm:pt>
    <dgm:pt modelId="{798664F7-CBC2-4D34-89A7-7636F9EB4761}" type="parTrans" cxnId="{6D76376A-CEAD-452C-946E-EAB075AD1366}">
      <dgm:prSet/>
      <dgm:spPr/>
      <dgm:t>
        <a:bodyPr/>
        <a:lstStyle/>
        <a:p>
          <a:endParaRPr lang="fr-FR"/>
        </a:p>
      </dgm:t>
    </dgm:pt>
    <dgm:pt modelId="{A2AC6242-7EB2-4C5D-9C96-D55FCF0832AB}" type="sibTrans" cxnId="{6D76376A-CEAD-452C-946E-EAB075AD1366}">
      <dgm:prSet/>
      <dgm:spPr/>
      <dgm:t>
        <a:bodyPr/>
        <a:lstStyle/>
        <a:p>
          <a:endParaRPr lang="fr-FR"/>
        </a:p>
      </dgm:t>
    </dgm:pt>
    <dgm:pt modelId="{E70A526B-A92A-4EDB-AB49-B5E0A3B00746}">
      <dgm:prSet/>
      <dgm:spPr/>
      <dgm:t>
        <a:bodyPr/>
        <a:lstStyle/>
        <a:p>
          <a:r>
            <a:rPr lang="fr-FR" dirty="0"/>
            <a:t>Pression des gaz générés</a:t>
          </a:r>
        </a:p>
      </dgm:t>
    </dgm:pt>
    <dgm:pt modelId="{AC712C80-91D6-4174-8A82-FE4CE2B377FB}" type="parTrans" cxnId="{9DF0EF68-586D-485D-8004-4DEF1BDC74E9}">
      <dgm:prSet/>
      <dgm:spPr/>
      <dgm:t>
        <a:bodyPr/>
        <a:lstStyle/>
        <a:p>
          <a:endParaRPr lang="fr-FR"/>
        </a:p>
      </dgm:t>
    </dgm:pt>
    <dgm:pt modelId="{DCC9657B-C4A4-446E-8585-41F8B5759540}" type="sibTrans" cxnId="{9DF0EF68-586D-485D-8004-4DEF1BDC74E9}">
      <dgm:prSet/>
      <dgm:spPr/>
      <dgm:t>
        <a:bodyPr/>
        <a:lstStyle/>
        <a:p>
          <a:endParaRPr lang="fr-FR"/>
        </a:p>
      </dgm:t>
    </dgm:pt>
    <dgm:pt modelId="{B40C7BFD-AD2C-4410-9E09-90B92EA2D830}" type="pres">
      <dgm:prSet presAssocID="{DC0BCA8D-8921-4B3C-BDA1-F7119FEE6539}" presName="linearFlow" presStyleCnt="0">
        <dgm:presLayoutVars>
          <dgm:dir/>
          <dgm:animLvl val="lvl"/>
          <dgm:resizeHandles val="exact"/>
        </dgm:presLayoutVars>
      </dgm:prSet>
      <dgm:spPr/>
    </dgm:pt>
    <dgm:pt modelId="{96B8CB79-8F0C-4F1A-A293-EEB05D9F4B79}" type="pres">
      <dgm:prSet presAssocID="{3703E0B5-F979-46AC-9B3D-1EBF69B26DD6}" presName="composite" presStyleCnt="0"/>
      <dgm:spPr/>
    </dgm:pt>
    <dgm:pt modelId="{7BA67803-273E-41A5-9F2E-7BCF2FEA25DB}" type="pres">
      <dgm:prSet presAssocID="{3703E0B5-F979-46AC-9B3D-1EBF69B26DD6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FF575C0E-3F9D-4571-A421-013CCDBBB629}" type="pres">
      <dgm:prSet presAssocID="{3703E0B5-F979-46AC-9B3D-1EBF69B26DD6}" presName="descendantText" presStyleLbl="alignAcc1" presStyleIdx="0" presStyleCnt="5" custScaleY="125201">
        <dgm:presLayoutVars>
          <dgm:bulletEnabled val="1"/>
        </dgm:presLayoutVars>
      </dgm:prSet>
      <dgm:spPr/>
    </dgm:pt>
    <dgm:pt modelId="{FD1025E0-F69B-4397-9D22-F467DED7D6F0}" type="pres">
      <dgm:prSet presAssocID="{5B5962EC-985F-4903-ACD5-FBC68F1F8B35}" presName="sp" presStyleCnt="0"/>
      <dgm:spPr/>
    </dgm:pt>
    <dgm:pt modelId="{23435E26-0DEB-4EE0-BAC3-88EFD5D7A4FF}" type="pres">
      <dgm:prSet presAssocID="{6814C7B0-BF1A-4559-A747-05C4C63460D1}" presName="composite" presStyleCnt="0"/>
      <dgm:spPr/>
    </dgm:pt>
    <dgm:pt modelId="{111B1C86-F0C6-49BD-B9FE-A6E36029B09D}" type="pres">
      <dgm:prSet presAssocID="{6814C7B0-BF1A-4559-A747-05C4C63460D1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F71A629E-E3AE-4E7F-995C-9E717EABEF32}" type="pres">
      <dgm:prSet presAssocID="{6814C7B0-BF1A-4559-A747-05C4C63460D1}" presName="descendantText" presStyleLbl="alignAcc1" presStyleIdx="1" presStyleCnt="5">
        <dgm:presLayoutVars>
          <dgm:bulletEnabled val="1"/>
        </dgm:presLayoutVars>
      </dgm:prSet>
      <dgm:spPr/>
    </dgm:pt>
    <dgm:pt modelId="{D0E487D7-5A25-4753-A3CA-AAB6732407A0}" type="pres">
      <dgm:prSet presAssocID="{9478B99C-C248-4467-B46F-11D9FE0DE9E7}" presName="sp" presStyleCnt="0"/>
      <dgm:spPr/>
    </dgm:pt>
    <dgm:pt modelId="{8F0A4953-4429-417F-B581-2760916E4E31}" type="pres">
      <dgm:prSet presAssocID="{BF005669-0020-414F-ACC1-18403367D413}" presName="composite" presStyleCnt="0"/>
      <dgm:spPr/>
    </dgm:pt>
    <dgm:pt modelId="{C7E8B02F-C079-42E7-BAE9-454C3D5BE588}" type="pres">
      <dgm:prSet presAssocID="{BF005669-0020-414F-ACC1-18403367D41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2E8E1F2B-952D-4BA0-99A3-B6EC9975B390}" type="pres">
      <dgm:prSet presAssocID="{BF005669-0020-414F-ACC1-18403367D413}" presName="descendantText" presStyleLbl="alignAcc1" presStyleIdx="2" presStyleCnt="5">
        <dgm:presLayoutVars>
          <dgm:bulletEnabled val="1"/>
        </dgm:presLayoutVars>
      </dgm:prSet>
      <dgm:spPr/>
    </dgm:pt>
    <dgm:pt modelId="{3DA2DE4F-45E9-47AC-8631-2F020031518D}" type="pres">
      <dgm:prSet presAssocID="{13C09E26-164B-4C7A-A234-E6945D99586D}" presName="sp" presStyleCnt="0"/>
      <dgm:spPr/>
    </dgm:pt>
    <dgm:pt modelId="{BEC4B149-6E6E-46A6-934D-5C8D8D8E56EA}" type="pres">
      <dgm:prSet presAssocID="{D9974211-E3E2-486D-B01E-02C1267D4F2B}" presName="composite" presStyleCnt="0"/>
      <dgm:spPr/>
    </dgm:pt>
    <dgm:pt modelId="{DA7CDFFF-59F6-4F4A-8CC3-C3B4440C4445}" type="pres">
      <dgm:prSet presAssocID="{D9974211-E3E2-486D-B01E-02C1267D4F2B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D53DC0E6-618C-4C47-A8B2-0C07A8682F09}" type="pres">
      <dgm:prSet presAssocID="{D9974211-E3E2-486D-B01E-02C1267D4F2B}" presName="descendantText" presStyleLbl="alignAcc1" presStyleIdx="3" presStyleCnt="5" custScaleY="124754">
        <dgm:presLayoutVars>
          <dgm:bulletEnabled val="1"/>
        </dgm:presLayoutVars>
      </dgm:prSet>
      <dgm:spPr/>
    </dgm:pt>
    <dgm:pt modelId="{D21A0FE1-0942-427E-9543-5A72AEE3F5AA}" type="pres">
      <dgm:prSet presAssocID="{A2AC6242-7EB2-4C5D-9C96-D55FCF0832AB}" presName="sp" presStyleCnt="0"/>
      <dgm:spPr/>
    </dgm:pt>
    <dgm:pt modelId="{405F71E7-515C-46E1-BBED-9588810E1D48}" type="pres">
      <dgm:prSet presAssocID="{E70A526B-A92A-4EDB-AB49-B5E0A3B00746}" presName="composite" presStyleCnt="0"/>
      <dgm:spPr/>
    </dgm:pt>
    <dgm:pt modelId="{D3978EB4-4B46-4ED7-8F75-501347711528}" type="pres">
      <dgm:prSet presAssocID="{E70A526B-A92A-4EDB-AB49-B5E0A3B00746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83E1AA6D-A4A2-4008-BD03-497D241F8790}" type="pres">
      <dgm:prSet presAssocID="{E70A526B-A92A-4EDB-AB49-B5E0A3B00746}" presName="descendantText" presStyleLbl="alignAcc1" presStyleIdx="4" presStyleCnt="5" custScaleY="234529">
        <dgm:presLayoutVars>
          <dgm:bulletEnabled val="1"/>
        </dgm:presLayoutVars>
      </dgm:prSet>
      <dgm:spPr/>
    </dgm:pt>
  </dgm:ptLst>
  <dgm:cxnLst>
    <dgm:cxn modelId="{531B700A-6A57-436C-B7CB-30ABA8BEB8F9}" srcId="{DC0BCA8D-8921-4B3C-BDA1-F7119FEE6539}" destId="{6814C7B0-BF1A-4559-A747-05C4C63460D1}" srcOrd="1" destOrd="0" parTransId="{E89F8D29-54CE-43D2-8F06-BE290D573B77}" sibTransId="{9478B99C-C248-4467-B46F-11D9FE0DE9E7}"/>
    <dgm:cxn modelId="{FE37D52D-8345-4009-A5A8-254D766D2569}" type="presOf" srcId="{6814C7B0-BF1A-4559-A747-05C4C63460D1}" destId="{111B1C86-F0C6-49BD-B9FE-A6E36029B09D}" srcOrd="0" destOrd="0" presId="urn:microsoft.com/office/officeart/2005/8/layout/chevron2"/>
    <dgm:cxn modelId="{6C91B52F-DFD5-4E6E-829D-C4A20F618B6D}" type="presOf" srcId="{BF005669-0020-414F-ACC1-18403367D413}" destId="{C7E8B02F-C079-42E7-BAE9-454C3D5BE588}" srcOrd="0" destOrd="0" presId="urn:microsoft.com/office/officeart/2005/8/layout/chevron2"/>
    <dgm:cxn modelId="{28924E31-367D-4DD9-8DBF-B4591BD14679}" type="presOf" srcId="{D9974211-E3E2-486D-B01E-02C1267D4F2B}" destId="{DA7CDFFF-59F6-4F4A-8CC3-C3B4440C4445}" srcOrd="0" destOrd="0" presId="urn:microsoft.com/office/officeart/2005/8/layout/chevron2"/>
    <dgm:cxn modelId="{F30FF43A-5003-4F77-8564-7892DFD39DFF}" srcId="{BF005669-0020-414F-ACC1-18403367D413}" destId="{665DA7E2-AF40-4BEF-8C98-99418CF57E65}" srcOrd="1" destOrd="0" parTransId="{555B7EA4-5356-4611-8F4B-C5FD2EA75AED}" sibTransId="{D5D45F12-2C46-40AD-8C8B-0372E470256E}"/>
    <dgm:cxn modelId="{3D8CA541-DEFE-4647-A62F-79907B368436}" srcId="{DC0BCA8D-8921-4B3C-BDA1-F7119FEE6539}" destId="{BF005669-0020-414F-ACC1-18403367D413}" srcOrd="2" destOrd="0" parTransId="{0F10A94D-062B-42A3-8EC9-6A4F47A079EA}" sibTransId="{13C09E26-164B-4C7A-A234-E6945D99586D}"/>
    <dgm:cxn modelId="{9DF0EF68-586D-485D-8004-4DEF1BDC74E9}" srcId="{DC0BCA8D-8921-4B3C-BDA1-F7119FEE6539}" destId="{E70A526B-A92A-4EDB-AB49-B5E0A3B00746}" srcOrd="4" destOrd="0" parTransId="{AC712C80-91D6-4174-8A82-FE4CE2B377FB}" sibTransId="{DCC9657B-C4A4-446E-8585-41F8B5759540}"/>
    <dgm:cxn modelId="{6D76376A-CEAD-452C-946E-EAB075AD1366}" srcId="{DC0BCA8D-8921-4B3C-BDA1-F7119FEE6539}" destId="{D9974211-E3E2-486D-B01E-02C1267D4F2B}" srcOrd="3" destOrd="0" parTransId="{798664F7-CBC2-4D34-89A7-7636F9EB4761}" sibTransId="{A2AC6242-7EB2-4C5D-9C96-D55FCF0832AB}"/>
    <dgm:cxn modelId="{873CE151-A1DA-4FA2-8AE6-76F4E43A4D2B}" type="presOf" srcId="{665DA7E2-AF40-4BEF-8C98-99418CF57E65}" destId="{2E8E1F2B-952D-4BA0-99A3-B6EC9975B390}" srcOrd="0" destOrd="1" presId="urn:microsoft.com/office/officeart/2005/8/layout/chevron2"/>
    <dgm:cxn modelId="{8B25B159-6F4D-4BC3-9D0D-96EE53AACE74}" type="presOf" srcId="{E70A526B-A92A-4EDB-AB49-B5E0A3B00746}" destId="{D3978EB4-4B46-4ED7-8F75-501347711528}" srcOrd="0" destOrd="0" presId="urn:microsoft.com/office/officeart/2005/8/layout/chevron2"/>
    <dgm:cxn modelId="{AF2F4084-C681-4346-B7B5-BA7118284492}" srcId="{6814C7B0-BF1A-4559-A747-05C4C63460D1}" destId="{97906D22-5F1A-40E1-9AC4-CB6C4DF23F56}" srcOrd="0" destOrd="0" parTransId="{241F685D-86C3-47B2-84E0-012E9E77F916}" sibTransId="{4B679866-837A-476C-99F0-C728EFA3D422}"/>
    <dgm:cxn modelId="{47BF7D84-D48B-4512-98CB-6286C76BB6B3}" srcId="{DC0BCA8D-8921-4B3C-BDA1-F7119FEE6539}" destId="{3703E0B5-F979-46AC-9B3D-1EBF69B26DD6}" srcOrd="0" destOrd="0" parTransId="{6F3F15F6-AF65-4F41-B153-A6B0C8B7C0C2}" sibTransId="{5B5962EC-985F-4903-ACD5-FBC68F1F8B35}"/>
    <dgm:cxn modelId="{693DF584-C650-4AA2-B87C-B6C733658068}" srcId="{BF005669-0020-414F-ACC1-18403367D413}" destId="{F2EF0C04-7121-4D71-91C8-799B03C838C0}" srcOrd="0" destOrd="0" parTransId="{DB9CD821-4C30-49DA-BF5F-2FAC9AA0EE4E}" sibTransId="{127441E5-432C-488A-BF57-04B47461637B}"/>
    <dgm:cxn modelId="{0E2D928A-E192-4240-8D30-B18EEA1C1840}" type="presOf" srcId="{F2EF0C04-7121-4D71-91C8-799B03C838C0}" destId="{2E8E1F2B-952D-4BA0-99A3-B6EC9975B390}" srcOrd="0" destOrd="0" presId="urn:microsoft.com/office/officeart/2005/8/layout/chevron2"/>
    <dgm:cxn modelId="{55572BBC-E5A1-423E-AE86-BAD1CF0298F0}" type="presOf" srcId="{97906D22-5F1A-40E1-9AC4-CB6C4DF23F56}" destId="{F71A629E-E3AE-4E7F-995C-9E717EABEF32}" srcOrd="0" destOrd="0" presId="urn:microsoft.com/office/officeart/2005/8/layout/chevron2"/>
    <dgm:cxn modelId="{051B90C0-D44C-4365-93D9-88D198A118F1}" type="presOf" srcId="{DC0BCA8D-8921-4B3C-BDA1-F7119FEE6539}" destId="{B40C7BFD-AD2C-4410-9E09-90B92EA2D830}" srcOrd="0" destOrd="0" presId="urn:microsoft.com/office/officeart/2005/8/layout/chevron2"/>
    <dgm:cxn modelId="{D574CFD2-BFF4-4BC5-9CB5-F359AF31A01A}" type="presOf" srcId="{3703E0B5-F979-46AC-9B3D-1EBF69B26DD6}" destId="{7BA67803-273E-41A5-9F2E-7BCF2FEA25DB}" srcOrd="0" destOrd="0" presId="urn:microsoft.com/office/officeart/2005/8/layout/chevron2"/>
    <dgm:cxn modelId="{C18089A7-8141-4588-8697-543BC43A7B7A}" type="presParOf" srcId="{B40C7BFD-AD2C-4410-9E09-90B92EA2D830}" destId="{96B8CB79-8F0C-4F1A-A293-EEB05D9F4B79}" srcOrd="0" destOrd="0" presId="urn:microsoft.com/office/officeart/2005/8/layout/chevron2"/>
    <dgm:cxn modelId="{E7C94F32-D887-4C44-BBEB-2817685B6237}" type="presParOf" srcId="{96B8CB79-8F0C-4F1A-A293-EEB05D9F4B79}" destId="{7BA67803-273E-41A5-9F2E-7BCF2FEA25DB}" srcOrd="0" destOrd="0" presId="urn:microsoft.com/office/officeart/2005/8/layout/chevron2"/>
    <dgm:cxn modelId="{DCC8687A-A9BC-436C-809A-839532FE0B15}" type="presParOf" srcId="{96B8CB79-8F0C-4F1A-A293-EEB05D9F4B79}" destId="{FF575C0E-3F9D-4571-A421-013CCDBBB629}" srcOrd="1" destOrd="0" presId="urn:microsoft.com/office/officeart/2005/8/layout/chevron2"/>
    <dgm:cxn modelId="{1F7D3858-813F-40A4-8643-0392C5D2F3BD}" type="presParOf" srcId="{B40C7BFD-AD2C-4410-9E09-90B92EA2D830}" destId="{FD1025E0-F69B-4397-9D22-F467DED7D6F0}" srcOrd="1" destOrd="0" presId="urn:microsoft.com/office/officeart/2005/8/layout/chevron2"/>
    <dgm:cxn modelId="{A62DCA7D-7490-4505-8495-B2A6746CEB2C}" type="presParOf" srcId="{B40C7BFD-AD2C-4410-9E09-90B92EA2D830}" destId="{23435E26-0DEB-4EE0-BAC3-88EFD5D7A4FF}" srcOrd="2" destOrd="0" presId="urn:microsoft.com/office/officeart/2005/8/layout/chevron2"/>
    <dgm:cxn modelId="{B6A98CBA-9CD0-4A08-8960-4C80E8DFDACC}" type="presParOf" srcId="{23435E26-0DEB-4EE0-BAC3-88EFD5D7A4FF}" destId="{111B1C86-F0C6-49BD-B9FE-A6E36029B09D}" srcOrd="0" destOrd="0" presId="urn:microsoft.com/office/officeart/2005/8/layout/chevron2"/>
    <dgm:cxn modelId="{87DF8B52-09C5-47E5-8108-A8908AE7331F}" type="presParOf" srcId="{23435E26-0DEB-4EE0-BAC3-88EFD5D7A4FF}" destId="{F71A629E-E3AE-4E7F-995C-9E717EABEF32}" srcOrd="1" destOrd="0" presId="urn:microsoft.com/office/officeart/2005/8/layout/chevron2"/>
    <dgm:cxn modelId="{622536CE-2DB4-4763-8ECB-FF9A5775CC20}" type="presParOf" srcId="{B40C7BFD-AD2C-4410-9E09-90B92EA2D830}" destId="{D0E487D7-5A25-4753-A3CA-AAB6732407A0}" srcOrd="3" destOrd="0" presId="urn:microsoft.com/office/officeart/2005/8/layout/chevron2"/>
    <dgm:cxn modelId="{FF5EE7AC-CBFC-4324-9504-4790C4C24D0A}" type="presParOf" srcId="{B40C7BFD-AD2C-4410-9E09-90B92EA2D830}" destId="{8F0A4953-4429-417F-B581-2760916E4E31}" srcOrd="4" destOrd="0" presId="urn:microsoft.com/office/officeart/2005/8/layout/chevron2"/>
    <dgm:cxn modelId="{520F1DCA-F05B-443F-B313-92A76843D2AC}" type="presParOf" srcId="{8F0A4953-4429-417F-B581-2760916E4E31}" destId="{C7E8B02F-C079-42E7-BAE9-454C3D5BE588}" srcOrd="0" destOrd="0" presId="urn:microsoft.com/office/officeart/2005/8/layout/chevron2"/>
    <dgm:cxn modelId="{6DA02A5D-7D53-4304-9C07-93489DBD17A3}" type="presParOf" srcId="{8F0A4953-4429-417F-B581-2760916E4E31}" destId="{2E8E1F2B-952D-4BA0-99A3-B6EC9975B390}" srcOrd="1" destOrd="0" presId="urn:microsoft.com/office/officeart/2005/8/layout/chevron2"/>
    <dgm:cxn modelId="{B9B55A3D-2CF4-4691-AFDC-0E776E753BD3}" type="presParOf" srcId="{B40C7BFD-AD2C-4410-9E09-90B92EA2D830}" destId="{3DA2DE4F-45E9-47AC-8631-2F020031518D}" srcOrd="5" destOrd="0" presId="urn:microsoft.com/office/officeart/2005/8/layout/chevron2"/>
    <dgm:cxn modelId="{7CAE473D-ECDC-41EE-8BE8-C119EA466BEC}" type="presParOf" srcId="{B40C7BFD-AD2C-4410-9E09-90B92EA2D830}" destId="{BEC4B149-6E6E-46A6-934D-5C8D8D8E56EA}" srcOrd="6" destOrd="0" presId="urn:microsoft.com/office/officeart/2005/8/layout/chevron2"/>
    <dgm:cxn modelId="{6EC51FFD-33A5-47A5-A39D-433A2A7D77CB}" type="presParOf" srcId="{BEC4B149-6E6E-46A6-934D-5C8D8D8E56EA}" destId="{DA7CDFFF-59F6-4F4A-8CC3-C3B4440C4445}" srcOrd="0" destOrd="0" presId="urn:microsoft.com/office/officeart/2005/8/layout/chevron2"/>
    <dgm:cxn modelId="{E7DD4D26-9D27-486B-A0FF-1101F9E8339B}" type="presParOf" srcId="{BEC4B149-6E6E-46A6-934D-5C8D8D8E56EA}" destId="{D53DC0E6-618C-4C47-A8B2-0C07A8682F09}" srcOrd="1" destOrd="0" presId="urn:microsoft.com/office/officeart/2005/8/layout/chevron2"/>
    <dgm:cxn modelId="{F6D3E961-93B7-45FA-B1D5-BFB396F177F7}" type="presParOf" srcId="{B40C7BFD-AD2C-4410-9E09-90B92EA2D830}" destId="{D21A0FE1-0942-427E-9543-5A72AEE3F5AA}" srcOrd="7" destOrd="0" presId="urn:microsoft.com/office/officeart/2005/8/layout/chevron2"/>
    <dgm:cxn modelId="{8154CA1D-6975-4574-ADAB-51BB1D27592B}" type="presParOf" srcId="{B40C7BFD-AD2C-4410-9E09-90B92EA2D830}" destId="{405F71E7-515C-46E1-BBED-9588810E1D48}" srcOrd="8" destOrd="0" presId="urn:microsoft.com/office/officeart/2005/8/layout/chevron2"/>
    <dgm:cxn modelId="{FF61E20C-54E3-4BD2-BAF1-BD3D36D38460}" type="presParOf" srcId="{405F71E7-515C-46E1-BBED-9588810E1D48}" destId="{D3978EB4-4B46-4ED7-8F75-501347711528}" srcOrd="0" destOrd="0" presId="urn:microsoft.com/office/officeart/2005/8/layout/chevron2"/>
    <dgm:cxn modelId="{0E9660AE-D417-4ABE-8497-A17B1B8CFCF9}" type="presParOf" srcId="{405F71E7-515C-46E1-BBED-9588810E1D48}" destId="{83E1AA6D-A4A2-4008-BD03-497D241F879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4C832B-F1CF-4EF3-9DE4-4160623BB68A}">
      <dsp:nvSpPr>
        <dsp:cNvPr id="0" name=""/>
        <dsp:cNvSpPr/>
      </dsp:nvSpPr>
      <dsp:spPr>
        <a:xfrm rot="5400000">
          <a:off x="-242975" y="379649"/>
          <a:ext cx="1619834" cy="11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Réactants</a:t>
          </a:r>
        </a:p>
      </dsp:txBody>
      <dsp:txXfrm rot="-5400000">
        <a:off x="1" y="703616"/>
        <a:ext cx="1133883" cy="485951"/>
      </dsp:txXfrm>
    </dsp:sp>
    <dsp:sp modelId="{C2C4EFA0-A350-4EBC-8002-D1ED932E3975}">
      <dsp:nvSpPr>
        <dsp:cNvPr id="0" name=""/>
        <dsp:cNvSpPr/>
      </dsp:nvSpPr>
      <dsp:spPr>
        <a:xfrm rot="5400000">
          <a:off x="4784708" y="-3514149"/>
          <a:ext cx="1052892" cy="835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Réactif : Nitrocellulose (35 mg en sous-cutané, 60 mg en IM)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400" kern="1200" dirty="0"/>
            <a:t>Produits : CO, CO</a:t>
          </a:r>
          <a:r>
            <a:rPr lang="fr-FR" sz="1400" kern="1200" dirty="0"/>
            <a:t>2</a:t>
          </a:r>
          <a:r>
            <a:rPr lang="fr-FR" sz="2400" kern="1200" dirty="0"/>
            <a:t>, N</a:t>
          </a:r>
          <a:r>
            <a:rPr lang="fr-FR" sz="1400" kern="1200" dirty="0"/>
            <a:t>2</a:t>
          </a:r>
          <a:r>
            <a:rPr lang="fr-FR" sz="2400" kern="1200" dirty="0"/>
            <a:t>, H</a:t>
          </a:r>
          <a:r>
            <a:rPr lang="fr-FR" sz="1400" kern="1200" dirty="0"/>
            <a:t>2</a:t>
          </a:r>
          <a:r>
            <a:rPr lang="fr-FR" sz="2400" kern="1200" dirty="0"/>
            <a:t>O</a:t>
          </a:r>
        </a:p>
      </dsp:txBody>
      <dsp:txXfrm rot="-5400000">
        <a:off x="1133884" y="188073"/>
        <a:ext cx="8303143" cy="950096"/>
      </dsp:txXfrm>
    </dsp:sp>
    <dsp:sp modelId="{1C4F4D98-2320-4EE6-BB84-D9B25E4CC7A6}">
      <dsp:nvSpPr>
        <dsp:cNvPr id="0" name=""/>
        <dsp:cNvSpPr/>
      </dsp:nvSpPr>
      <dsp:spPr>
        <a:xfrm rot="5400000">
          <a:off x="-242975" y="1864256"/>
          <a:ext cx="1619834" cy="11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Equation de décomposition</a:t>
          </a:r>
        </a:p>
      </dsp:txBody>
      <dsp:txXfrm rot="-5400000">
        <a:off x="1" y="2188223"/>
        <a:ext cx="1133883" cy="485951"/>
      </dsp:txXfrm>
    </dsp:sp>
    <dsp:sp modelId="{7E168CA2-A63B-4EA7-90A4-96DC24DF2858}">
      <dsp:nvSpPr>
        <dsp:cNvPr id="0" name=""/>
        <dsp:cNvSpPr/>
      </dsp:nvSpPr>
      <dsp:spPr>
        <a:xfrm rot="5400000">
          <a:off x="4784708" y="-2029543"/>
          <a:ext cx="1052892" cy="835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0944" tIns="39370" rIns="39370" bIns="39370" numCol="1" spcCol="1270" anchor="ctr" anchorCtr="0">
          <a:noAutofit/>
        </a:bodyPr>
        <a:lstStyle/>
        <a:p>
          <a:pPr marL="285750" lvl="1" indent="-285750" algn="l" defTabSz="27559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6200" kern="1200" dirty="0"/>
        </a:p>
      </dsp:txBody>
      <dsp:txXfrm rot="-5400000">
        <a:off x="1133884" y="1672679"/>
        <a:ext cx="8303143" cy="950096"/>
      </dsp:txXfrm>
    </dsp:sp>
    <dsp:sp modelId="{D4B860A0-E3F1-4BAE-BD5A-CE3078DDF4D6}">
      <dsp:nvSpPr>
        <dsp:cNvPr id="0" name=""/>
        <dsp:cNvSpPr/>
      </dsp:nvSpPr>
      <dsp:spPr>
        <a:xfrm rot="5400000">
          <a:off x="-242975" y="4409472"/>
          <a:ext cx="1619834" cy="113388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Bilan de matière</a:t>
          </a:r>
        </a:p>
      </dsp:txBody>
      <dsp:txXfrm rot="-5400000">
        <a:off x="1" y="4733439"/>
        <a:ext cx="1133883" cy="485951"/>
      </dsp:txXfrm>
    </dsp:sp>
    <dsp:sp modelId="{2E2D73AF-7C27-4E5D-9A60-50A2B2D08EB6}">
      <dsp:nvSpPr>
        <dsp:cNvPr id="0" name=""/>
        <dsp:cNvSpPr/>
      </dsp:nvSpPr>
      <dsp:spPr>
        <a:xfrm rot="5400000">
          <a:off x="3724098" y="515672"/>
          <a:ext cx="3174112" cy="835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3200" kern="1200" dirty="0"/>
            <a:t>n=m/M</a:t>
          </a:r>
          <a:endParaRPr lang="fr-FR" sz="6300" kern="1200" dirty="0"/>
        </a:p>
      </dsp:txBody>
      <dsp:txXfrm rot="-5400000">
        <a:off x="1133884" y="3260834"/>
        <a:ext cx="8199594" cy="2864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67803-273E-41A5-9F2E-7BCF2FEA25DB}">
      <dsp:nvSpPr>
        <dsp:cNvPr id="0" name=""/>
        <dsp:cNvSpPr/>
      </dsp:nvSpPr>
      <dsp:spPr>
        <a:xfrm rot="5400000">
          <a:off x="-171365" y="344064"/>
          <a:ext cx="1142434" cy="7997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Chaleurs de formation</a:t>
          </a:r>
        </a:p>
      </dsp:txBody>
      <dsp:txXfrm rot="-5400000">
        <a:off x="0" y="572551"/>
        <a:ext cx="799704" cy="342730"/>
      </dsp:txXfrm>
    </dsp:sp>
    <dsp:sp modelId="{FF575C0E-3F9D-4571-A421-013CCDBBB629}">
      <dsp:nvSpPr>
        <dsp:cNvPr id="0" name=""/>
        <dsp:cNvSpPr/>
      </dsp:nvSpPr>
      <dsp:spPr>
        <a:xfrm rot="5400000">
          <a:off x="4583191" y="-3704357"/>
          <a:ext cx="929720" cy="8496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1B1C86-F0C6-49BD-B9FE-A6E36029B09D}">
      <dsp:nvSpPr>
        <dsp:cNvPr id="0" name=""/>
        <dsp:cNvSpPr/>
      </dsp:nvSpPr>
      <dsp:spPr>
        <a:xfrm rot="5400000">
          <a:off x="-171365" y="1388805"/>
          <a:ext cx="1142434" cy="7997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Chaleur de réaction</a:t>
          </a:r>
        </a:p>
      </dsp:txBody>
      <dsp:txXfrm rot="-5400000">
        <a:off x="0" y="1617292"/>
        <a:ext cx="799704" cy="342730"/>
      </dsp:txXfrm>
    </dsp:sp>
    <dsp:sp modelId="{F71A629E-E3AE-4E7F-995C-9E717EABEF32}">
      <dsp:nvSpPr>
        <dsp:cNvPr id="0" name=""/>
        <dsp:cNvSpPr/>
      </dsp:nvSpPr>
      <dsp:spPr>
        <a:xfrm rot="5400000">
          <a:off x="4676760" y="-2659616"/>
          <a:ext cx="742582" cy="8496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2928" tIns="27940" rIns="27940" bIns="27940" numCol="1" spcCol="1270" anchor="ctr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4400" kern="1200" dirty="0"/>
        </a:p>
      </dsp:txBody>
      <dsp:txXfrm rot="-5400000">
        <a:off x="799704" y="1253690"/>
        <a:ext cx="8460445" cy="670082"/>
      </dsp:txXfrm>
    </dsp:sp>
    <dsp:sp modelId="{C7E8B02F-C079-42E7-BAE9-454C3D5BE588}">
      <dsp:nvSpPr>
        <dsp:cNvPr id="0" name=""/>
        <dsp:cNvSpPr/>
      </dsp:nvSpPr>
      <dsp:spPr>
        <a:xfrm rot="5400000">
          <a:off x="-171365" y="2433546"/>
          <a:ext cx="1142434" cy="7997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Energie interne</a:t>
          </a:r>
        </a:p>
      </dsp:txBody>
      <dsp:txXfrm rot="-5400000">
        <a:off x="0" y="2662033"/>
        <a:ext cx="799704" cy="342730"/>
      </dsp:txXfrm>
    </dsp:sp>
    <dsp:sp modelId="{2E8E1F2B-952D-4BA0-99A3-B6EC9975B390}">
      <dsp:nvSpPr>
        <dsp:cNvPr id="0" name=""/>
        <dsp:cNvSpPr/>
      </dsp:nvSpPr>
      <dsp:spPr>
        <a:xfrm rot="5400000">
          <a:off x="4676760" y="-1614874"/>
          <a:ext cx="742582" cy="8496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fr-FR" sz="2100" kern="1200" dirty="0"/>
        </a:p>
      </dsp:txBody>
      <dsp:txXfrm rot="-5400000">
        <a:off x="799704" y="2298432"/>
        <a:ext cx="8460445" cy="670082"/>
      </dsp:txXfrm>
    </dsp:sp>
    <dsp:sp modelId="{DA7CDFFF-59F6-4F4A-8CC3-C3B4440C4445}">
      <dsp:nvSpPr>
        <dsp:cNvPr id="0" name=""/>
        <dsp:cNvSpPr/>
      </dsp:nvSpPr>
      <dsp:spPr>
        <a:xfrm rot="5400000">
          <a:off x="-171365" y="3570197"/>
          <a:ext cx="1142434" cy="7997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Température d’explosion</a:t>
          </a:r>
        </a:p>
      </dsp:txBody>
      <dsp:txXfrm rot="-5400000">
        <a:off x="0" y="3798684"/>
        <a:ext cx="799704" cy="342730"/>
      </dsp:txXfrm>
    </dsp:sp>
    <dsp:sp modelId="{D53DC0E6-618C-4C47-A8B2-0C07A8682F09}">
      <dsp:nvSpPr>
        <dsp:cNvPr id="0" name=""/>
        <dsp:cNvSpPr/>
      </dsp:nvSpPr>
      <dsp:spPr>
        <a:xfrm rot="5400000">
          <a:off x="4584851" y="-478224"/>
          <a:ext cx="926401" cy="8496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78EB4-4B46-4ED7-8F75-501347711528}">
      <dsp:nvSpPr>
        <dsp:cNvPr id="0" name=""/>
        <dsp:cNvSpPr/>
      </dsp:nvSpPr>
      <dsp:spPr>
        <a:xfrm rot="5400000">
          <a:off x="-171365" y="5114433"/>
          <a:ext cx="1142434" cy="7997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Pression des gaz générés</a:t>
          </a:r>
        </a:p>
      </dsp:txBody>
      <dsp:txXfrm rot="-5400000">
        <a:off x="0" y="5342920"/>
        <a:ext cx="799704" cy="342730"/>
      </dsp:txXfrm>
    </dsp:sp>
    <dsp:sp modelId="{83E1AA6D-A4A2-4008-BD03-497D241F8790}">
      <dsp:nvSpPr>
        <dsp:cNvPr id="0" name=""/>
        <dsp:cNvSpPr/>
      </dsp:nvSpPr>
      <dsp:spPr>
        <a:xfrm rot="5400000">
          <a:off x="4177266" y="1066011"/>
          <a:ext cx="1741571" cy="849669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4C1B03B6-BC80-4554-93CF-078C961467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FFBE859-156B-4149-90B4-0A55966991A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76B15-57AB-4690-B634-21C8FB15C8E6}" type="datetimeFigureOut">
              <a:rPr lang="fr-FR" smtClean="0"/>
              <a:t>12/06/2021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C357090-C838-47B1-9FE1-582842D5E51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CF7FE81-4703-4C11-B7E4-9EC6A934F2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7AA7C-6F15-4561-8D0A-DB811179137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80973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48242-0144-4E4B-9F51-9CE3256BA0A5}" type="datetimeFigureOut">
              <a:rPr lang="fr-FR" smtClean="0"/>
              <a:t>12/06/2021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750D4-324E-412E-B7CC-075A0BE3DB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98401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352944-BD62-4AD9-B253-98567C53879A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960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replacer et d’interroger des produits dans leur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environnement d’usage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l’analyse des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lignees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produits du passe dans leurs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perfectionnements successifs, dans l’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leurs usages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750D4-324E-412E-B7CC-075A0BE3DBD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2956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replacer et d’interroger des produits dans leur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environnement d’usage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l’analyse des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lignees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produits du passe dans leurs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perfectionnements successifs, dans l’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leurs usages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750D4-324E-412E-B7CC-075A0BE3DBD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21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replacer et d’interroger des produits dans leur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environnement d’usage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l’analyse des 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lignees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produits du passe dans leurs</a:t>
            </a:r>
          </a:p>
          <a:p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perfectionnements successifs, dans l’</a:t>
            </a:r>
            <a:r>
              <a:rPr lang="fr-FR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evolution</a:t>
            </a:r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leurs usages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750D4-324E-412E-B7CC-075A0BE3DBDC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656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D750D4-324E-412E-B7CC-075A0BE3DBDC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983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239852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86197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75889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94457"/>
            <a:ext cx="12192000" cy="6563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1402081" y="1786127"/>
            <a:ext cx="8337295" cy="4622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3712464" y="922020"/>
            <a:ext cx="1229360" cy="11201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235711" y="970788"/>
            <a:ext cx="1294384" cy="1133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9723121" y="976883"/>
            <a:ext cx="2123439" cy="12054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1" name="bg object 21"/>
          <p:cNvSpPr/>
          <p:nvPr/>
        </p:nvSpPr>
        <p:spPr>
          <a:xfrm>
            <a:off x="176783" y="4821935"/>
            <a:ext cx="1847088" cy="12268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2" name="bg object 22"/>
          <p:cNvSpPr/>
          <p:nvPr/>
        </p:nvSpPr>
        <p:spPr>
          <a:xfrm>
            <a:off x="2365248" y="5231891"/>
            <a:ext cx="1349248" cy="14264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3" name="bg object 23"/>
          <p:cNvSpPr/>
          <p:nvPr/>
        </p:nvSpPr>
        <p:spPr>
          <a:xfrm>
            <a:off x="1446462" y="1228978"/>
            <a:ext cx="8315113" cy="4678680"/>
          </a:xfrm>
          <a:custGeom>
            <a:avLst/>
            <a:gdLst/>
            <a:ahLst/>
            <a:cxnLst/>
            <a:rect l="l" t="t" r="r" b="b"/>
            <a:pathLst>
              <a:path w="6236334" h="4678680">
                <a:moveTo>
                  <a:pt x="35864" y="14097"/>
                </a:moveTo>
                <a:lnTo>
                  <a:pt x="14198" y="0"/>
                </a:lnTo>
                <a:lnTo>
                  <a:pt x="0" y="21590"/>
                </a:lnTo>
                <a:lnTo>
                  <a:pt x="21678" y="35814"/>
                </a:lnTo>
                <a:lnTo>
                  <a:pt x="35864" y="14097"/>
                </a:lnTo>
                <a:close/>
              </a:path>
              <a:path w="6236334" h="4678680">
                <a:moveTo>
                  <a:pt x="79222" y="42545"/>
                </a:moveTo>
                <a:lnTo>
                  <a:pt x="57543" y="28321"/>
                </a:lnTo>
                <a:lnTo>
                  <a:pt x="43357" y="50038"/>
                </a:lnTo>
                <a:lnTo>
                  <a:pt x="65024" y="64262"/>
                </a:lnTo>
                <a:lnTo>
                  <a:pt x="79222" y="42545"/>
                </a:lnTo>
                <a:close/>
              </a:path>
              <a:path w="6236334" h="4678680">
                <a:moveTo>
                  <a:pt x="122567" y="70866"/>
                </a:moveTo>
                <a:lnTo>
                  <a:pt x="100901" y="56769"/>
                </a:lnTo>
                <a:lnTo>
                  <a:pt x="86702" y="78359"/>
                </a:lnTo>
                <a:lnTo>
                  <a:pt x="108381" y="92583"/>
                </a:lnTo>
                <a:lnTo>
                  <a:pt x="122567" y="70866"/>
                </a:lnTo>
                <a:close/>
              </a:path>
              <a:path w="6236334" h="4678680">
                <a:moveTo>
                  <a:pt x="165925" y="99314"/>
                </a:moveTo>
                <a:lnTo>
                  <a:pt x="144246" y="85090"/>
                </a:lnTo>
                <a:lnTo>
                  <a:pt x="130048" y="106807"/>
                </a:lnTo>
                <a:lnTo>
                  <a:pt x="151726" y="121031"/>
                </a:lnTo>
                <a:lnTo>
                  <a:pt x="165925" y="99314"/>
                </a:lnTo>
                <a:close/>
              </a:path>
              <a:path w="6236334" h="4678680">
                <a:moveTo>
                  <a:pt x="209283" y="127635"/>
                </a:moveTo>
                <a:lnTo>
                  <a:pt x="187566" y="113538"/>
                </a:lnTo>
                <a:lnTo>
                  <a:pt x="173405" y="135128"/>
                </a:lnTo>
                <a:lnTo>
                  <a:pt x="195059" y="149352"/>
                </a:lnTo>
                <a:lnTo>
                  <a:pt x="209283" y="127635"/>
                </a:lnTo>
                <a:close/>
              </a:path>
              <a:path w="6236334" h="4678680">
                <a:moveTo>
                  <a:pt x="252590" y="156083"/>
                </a:moveTo>
                <a:lnTo>
                  <a:pt x="231000" y="141859"/>
                </a:lnTo>
                <a:lnTo>
                  <a:pt x="216776" y="163576"/>
                </a:lnTo>
                <a:lnTo>
                  <a:pt x="238493" y="177800"/>
                </a:lnTo>
                <a:lnTo>
                  <a:pt x="252590" y="156083"/>
                </a:lnTo>
                <a:close/>
              </a:path>
              <a:path w="6236334" h="4678680">
                <a:moveTo>
                  <a:pt x="296024" y="184404"/>
                </a:moveTo>
                <a:lnTo>
                  <a:pt x="274307" y="170307"/>
                </a:lnTo>
                <a:lnTo>
                  <a:pt x="260083" y="191897"/>
                </a:lnTo>
                <a:lnTo>
                  <a:pt x="281800" y="206121"/>
                </a:lnTo>
                <a:lnTo>
                  <a:pt x="296024" y="184404"/>
                </a:lnTo>
                <a:close/>
              </a:path>
              <a:path w="6236334" h="4678680">
                <a:moveTo>
                  <a:pt x="339331" y="212852"/>
                </a:moveTo>
                <a:lnTo>
                  <a:pt x="317614" y="198628"/>
                </a:lnTo>
                <a:lnTo>
                  <a:pt x="303517" y="220345"/>
                </a:lnTo>
                <a:lnTo>
                  <a:pt x="325107" y="234569"/>
                </a:lnTo>
                <a:lnTo>
                  <a:pt x="339331" y="212852"/>
                </a:lnTo>
                <a:close/>
              </a:path>
              <a:path w="6236334" h="4678680">
                <a:moveTo>
                  <a:pt x="382638" y="241173"/>
                </a:moveTo>
                <a:lnTo>
                  <a:pt x="361048" y="227076"/>
                </a:lnTo>
                <a:lnTo>
                  <a:pt x="346824" y="248666"/>
                </a:lnTo>
                <a:lnTo>
                  <a:pt x="368541" y="262890"/>
                </a:lnTo>
                <a:lnTo>
                  <a:pt x="382638" y="241173"/>
                </a:lnTo>
                <a:close/>
              </a:path>
              <a:path w="6236334" h="4678680">
                <a:moveTo>
                  <a:pt x="426072" y="269621"/>
                </a:moveTo>
                <a:lnTo>
                  <a:pt x="404355" y="255397"/>
                </a:lnTo>
                <a:lnTo>
                  <a:pt x="390131" y="277114"/>
                </a:lnTo>
                <a:lnTo>
                  <a:pt x="411848" y="291338"/>
                </a:lnTo>
                <a:lnTo>
                  <a:pt x="426072" y="269621"/>
                </a:lnTo>
                <a:close/>
              </a:path>
              <a:path w="6236334" h="4678680">
                <a:moveTo>
                  <a:pt x="427215" y="3725672"/>
                </a:moveTo>
                <a:lnTo>
                  <a:pt x="411340" y="3705225"/>
                </a:lnTo>
                <a:lnTo>
                  <a:pt x="390893" y="3721100"/>
                </a:lnTo>
                <a:lnTo>
                  <a:pt x="406641" y="3741547"/>
                </a:lnTo>
                <a:lnTo>
                  <a:pt x="427215" y="3725672"/>
                </a:lnTo>
                <a:close/>
              </a:path>
              <a:path w="6236334" h="4678680">
                <a:moveTo>
                  <a:pt x="468236" y="3694049"/>
                </a:moveTo>
                <a:lnTo>
                  <a:pt x="452361" y="3673602"/>
                </a:lnTo>
                <a:lnTo>
                  <a:pt x="431914" y="3689350"/>
                </a:lnTo>
                <a:lnTo>
                  <a:pt x="447662" y="3709924"/>
                </a:lnTo>
                <a:lnTo>
                  <a:pt x="468236" y="3694049"/>
                </a:lnTo>
                <a:close/>
              </a:path>
              <a:path w="6236334" h="4678680">
                <a:moveTo>
                  <a:pt x="469379" y="297942"/>
                </a:moveTo>
                <a:lnTo>
                  <a:pt x="447662" y="283845"/>
                </a:lnTo>
                <a:lnTo>
                  <a:pt x="433565" y="305435"/>
                </a:lnTo>
                <a:lnTo>
                  <a:pt x="455155" y="319659"/>
                </a:lnTo>
                <a:lnTo>
                  <a:pt x="469379" y="297942"/>
                </a:lnTo>
                <a:close/>
              </a:path>
              <a:path w="6236334" h="4678680">
                <a:moveTo>
                  <a:pt x="509257" y="3662426"/>
                </a:moveTo>
                <a:lnTo>
                  <a:pt x="493382" y="3641852"/>
                </a:lnTo>
                <a:lnTo>
                  <a:pt x="472935" y="3657727"/>
                </a:lnTo>
                <a:lnTo>
                  <a:pt x="488683" y="3678174"/>
                </a:lnTo>
                <a:lnTo>
                  <a:pt x="509257" y="3662426"/>
                </a:lnTo>
                <a:close/>
              </a:path>
              <a:path w="6236334" h="4678680">
                <a:moveTo>
                  <a:pt x="512686" y="326390"/>
                </a:moveTo>
                <a:lnTo>
                  <a:pt x="491096" y="312166"/>
                </a:lnTo>
                <a:lnTo>
                  <a:pt x="476872" y="333883"/>
                </a:lnTo>
                <a:lnTo>
                  <a:pt x="498589" y="348107"/>
                </a:lnTo>
                <a:lnTo>
                  <a:pt x="512686" y="326390"/>
                </a:lnTo>
                <a:close/>
              </a:path>
              <a:path w="6236334" h="4678680">
                <a:moveTo>
                  <a:pt x="550278" y="3630676"/>
                </a:moveTo>
                <a:lnTo>
                  <a:pt x="534403" y="3610229"/>
                </a:lnTo>
                <a:lnTo>
                  <a:pt x="513829" y="3626104"/>
                </a:lnTo>
                <a:lnTo>
                  <a:pt x="529704" y="3646551"/>
                </a:lnTo>
                <a:lnTo>
                  <a:pt x="550278" y="3630676"/>
                </a:lnTo>
                <a:close/>
              </a:path>
              <a:path w="6236334" h="4678680">
                <a:moveTo>
                  <a:pt x="556120" y="354711"/>
                </a:moveTo>
                <a:lnTo>
                  <a:pt x="534403" y="340614"/>
                </a:lnTo>
                <a:lnTo>
                  <a:pt x="520179" y="362204"/>
                </a:lnTo>
                <a:lnTo>
                  <a:pt x="541896" y="376428"/>
                </a:lnTo>
                <a:lnTo>
                  <a:pt x="556120" y="354711"/>
                </a:lnTo>
                <a:close/>
              </a:path>
              <a:path w="6236334" h="4678680">
                <a:moveTo>
                  <a:pt x="591299" y="3599053"/>
                </a:moveTo>
                <a:lnTo>
                  <a:pt x="575411" y="3578606"/>
                </a:lnTo>
                <a:lnTo>
                  <a:pt x="554850" y="3594354"/>
                </a:lnTo>
                <a:lnTo>
                  <a:pt x="570725" y="3614928"/>
                </a:lnTo>
                <a:lnTo>
                  <a:pt x="591299" y="3599053"/>
                </a:lnTo>
                <a:close/>
              </a:path>
              <a:path w="6236334" h="4678680">
                <a:moveTo>
                  <a:pt x="599427" y="383159"/>
                </a:moveTo>
                <a:lnTo>
                  <a:pt x="577710" y="368935"/>
                </a:lnTo>
                <a:lnTo>
                  <a:pt x="563613" y="390652"/>
                </a:lnTo>
                <a:lnTo>
                  <a:pt x="585203" y="404876"/>
                </a:lnTo>
                <a:lnTo>
                  <a:pt x="599427" y="383159"/>
                </a:lnTo>
                <a:close/>
              </a:path>
              <a:path w="6236334" h="4678680">
                <a:moveTo>
                  <a:pt x="632320" y="3567430"/>
                </a:moveTo>
                <a:lnTo>
                  <a:pt x="616445" y="3546856"/>
                </a:lnTo>
                <a:lnTo>
                  <a:pt x="595871" y="3562731"/>
                </a:lnTo>
                <a:lnTo>
                  <a:pt x="611746" y="3583178"/>
                </a:lnTo>
                <a:lnTo>
                  <a:pt x="632320" y="3567430"/>
                </a:lnTo>
                <a:close/>
              </a:path>
              <a:path w="6236334" h="4678680">
                <a:moveTo>
                  <a:pt x="642734" y="411480"/>
                </a:moveTo>
                <a:lnTo>
                  <a:pt x="621144" y="397383"/>
                </a:lnTo>
                <a:lnTo>
                  <a:pt x="606920" y="418973"/>
                </a:lnTo>
                <a:lnTo>
                  <a:pt x="628637" y="433197"/>
                </a:lnTo>
                <a:lnTo>
                  <a:pt x="642734" y="411480"/>
                </a:lnTo>
                <a:close/>
              </a:path>
              <a:path w="6236334" h="4678680">
                <a:moveTo>
                  <a:pt x="673214" y="3535680"/>
                </a:moveTo>
                <a:lnTo>
                  <a:pt x="657466" y="3515233"/>
                </a:lnTo>
                <a:lnTo>
                  <a:pt x="636892" y="3531108"/>
                </a:lnTo>
                <a:lnTo>
                  <a:pt x="652767" y="3551555"/>
                </a:lnTo>
                <a:lnTo>
                  <a:pt x="673214" y="3535680"/>
                </a:lnTo>
                <a:close/>
              </a:path>
              <a:path w="6236334" h="4678680">
                <a:moveTo>
                  <a:pt x="686168" y="439928"/>
                </a:moveTo>
                <a:lnTo>
                  <a:pt x="664451" y="425704"/>
                </a:lnTo>
                <a:lnTo>
                  <a:pt x="650227" y="447421"/>
                </a:lnTo>
                <a:lnTo>
                  <a:pt x="671944" y="461518"/>
                </a:lnTo>
                <a:lnTo>
                  <a:pt x="686168" y="439928"/>
                </a:lnTo>
                <a:close/>
              </a:path>
              <a:path w="6236334" h="4678680">
                <a:moveTo>
                  <a:pt x="714235" y="3504057"/>
                </a:moveTo>
                <a:lnTo>
                  <a:pt x="698487" y="3483610"/>
                </a:lnTo>
                <a:lnTo>
                  <a:pt x="677913" y="3499358"/>
                </a:lnTo>
                <a:lnTo>
                  <a:pt x="693788" y="3519932"/>
                </a:lnTo>
                <a:lnTo>
                  <a:pt x="714235" y="3504057"/>
                </a:lnTo>
                <a:close/>
              </a:path>
              <a:path w="6236334" h="4678680">
                <a:moveTo>
                  <a:pt x="729475" y="468249"/>
                </a:moveTo>
                <a:lnTo>
                  <a:pt x="707758" y="454152"/>
                </a:lnTo>
                <a:lnTo>
                  <a:pt x="693661" y="475742"/>
                </a:lnTo>
                <a:lnTo>
                  <a:pt x="715251" y="489966"/>
                </a:lnTo>
                <a:lnTo>
                  <a:pt x="729475" y="468249"/>
                </a:lnTo>
                <a:close/>
              </a:path>
              <a:path w="6236334" h="4678680">
                <a:moveTo>
                  <a:pt x="755256" y="3472434"/>
                </a:moveTo>
                <a:lnTo>
                  <a:pt x="739508" y="3451860"/>
                </a:lnTo>
                <a:lnTo>
                  <a:pt x="718934" y="3467735"/>
                </a:lnTo>
                <a:lnTo>
                  <a:pt x="734809" y="3488182"/>
                </a:lnTo>
                <a:lnTo>
                  <a:pt x="755256" y="3472434"/>
                </a:lnTo>
                <a:close/>
              </a:path>
              <a:path w="6236334" h="4678680">
                <a:moveTo>
                  <a:pt x="772782" y="496697"/>
                </a:moveTo>
                <a:lnTo>
                  <a:pt x="751192" y="482473"/>
                </a:lnTo>
                <a:lnTo>
                  <a:pt x="736968" y="504190"/>
                </a:lnTo>
                <a:lnTo>
                  <a:pt x="758685" y="518287"/>
                </a:lnTo>
                <a:lnTo>
                  <a:pt x="772782" y="496697"/>
                </a:lnTo>
                <a:close/>
              </a:path>
              <a:path w="6236334" h="4678680">
                <a:moveTo>
                  <a:pt x="796277" y="3440684"/>
                </a:moveTo>
                <a:lnTo>
                  <a:pt x="780529" y="3420237"/>
                </a:lnTo>
                <a:lnTo>
                  <a:pt x="759955" y="3436112"/>
                </a:lnTo>
                <a:lnTo>
                  <a:pt x="775830" y="3456559"/>
                </a:lnTo>
                <a:lnTo>
                  <a:pt x="796277" y="3440684"/>
                </a:lnTo>
                <a:close/>
              </a:path>
              <a:path w="6236334" h="4678680">
                <a:moveTo>
                  <a:pt x="816216" y="525018"/>
                </a:moveTo>
                <a:lnTo>
                  <a:pt x="794499" y="510921"/>
                </a:lnTo>
                <a:lnTo>
                  <a:pt x="780275" y="532511"/>
                </a:lnTo>
                <a:lnTo>
                  <a:pt x="801992" y="546735"/>
                </a:lnTo>
                <a:lnTo>
                  <a:pt x="816216" y="525018"/>
                </a:lnTo>
                <a:close/>
              </a:path>
              <a:path w="6236334" h="4678680">
                <a:moveTo>
                  <a:pt x="837298" y="3409061"/>
                </a:moveTo>
                <a:lnTo>
                  <a:pt x="821550" y="3388614"/>
                </a:lnTo>
                <a:lnTo>
                  <a:pt x="800976" y="3404362"/>
                </a:lnTo>
                <a:lnTo>
                  <a:pt x="816851" y="3424936"/>
                </a:lnTo>
                <a:lnTo>
                  <a:pt x="837298" y="3409061"/>
                </a:lnTo>
                <a:close/>
              </a:path>
              <a:path w="6236334" h="4678680">
                <a:moveTo>
                  <a:pt x="859523" y="553466"/>
                </a:moveTo>
                <a:lnTo>
                  <a:pt x="837806" y="539242"/>
                </a:lnTo>
                <a:lnTo>
                  <a:pt x="823709" y="560959"/>
                </a:lnTo>
                <a:lnTo>
                  <a:pt x="845299" y="575056"/>
                </a:lnTo>
                <a:lnTo>
                  <a:pt x="859523" y="553466"/>
                </a:lnTo>
                <a:close/>
              </a:path>
              <a:path w="6236334" h="4678680">
                <a:moveTo>
                  <a:pt x="878319" y="3377438"/>
                </a:moveTo>
                <a:lnTo>
                  <a:pt x="862444" y="3356864"/>
                </a:lnTo>
                <a:lnTo>
                  <a:pt x="841997" y="3372739"/>
                </a:lnTo>
                <a:lnTo>
                  <a:pt x="857872" y="3393186"/>
                </a:lnTo>
                <a:lnTo>
                  <a:pt x="878319" y="3377438"/>
                </a:lnTo>
                <a:close/>
              </a:path>
              <a:path w="6236334" h="4678680">
                <a:moveTo>
                  <a:pt x="902830" y="581787"/>
                </a:moveTo>
                <a:lnTo>
                  <a:pt x="881240" y="567690"/>
                </a:lnTo>
                <a:lnTo>
                  <a:pt x="867016" y="589280"/>
                </a:lnTo>
                <a:lnTo>
                  <a:pt x="888733" y="603504"/>
                </a:lnTo>
                <a:lnTo>
                  <a:pt x="902830" y="581787"/>
                </a:lnTo>
                <a:close/>
              </a:path>
              <a:path w="6236334" h="4678680">
                <a:moveTo>
                  <a:pt x="919340" y="3345688"/>
                </a:moveTo>
                <a:lnTo>
                  <a:pt x="903465" y="3325241"/>
                </a:lnTo>
                <a:lnTo>
                  <a:pt x="883018" y="3340989"/>
                </a:lnTo>
                <a:lnTo>
                  <a:pt x="898893" y="3361563"/>
                </a:lnTo>
                <a:lnTo>
                  <a:pt x="919340" y="3345688"/>
                </a:lnTo>
                <a:close/>
              </a:path>
              <a:path w="6236334" h="4678680">
                <a:moveTo>
                  <a:pt x="946264" y="610235"/>
                </a:moveTo>
                <a:lnTo>
                  <a:pt x="924547" y="596011"/>
                </a:lnTo>
                <a:lnTo>
                  <a:pt x="910323" y="617728"/>
                </a:lnTo>
                <a:lnTo>
                  <a:pt x="932040" y="631825"/>
                </a:lnTo>
                <a:lnTo>
                  <a:pt x="946264" y="610235"/>
                </a:lnTo>
                <a:close/>
              </a:path>
              <a:path w="6236334" h="4678680">
                <a:moveTo>
                  <a:pt x="960361" y="3314065"/>
                </a:moveTo>
                <a:lnTo>
                  <a:pt x="944486" y="3293491"/>
                </a:lnTo>
                <a:lnTo>
                  <a:pt x="924039" y="3309366"/>
                </a:lnTo>
                <a:lnTo>
                  <a:pt x="939914" y="3329940"/>
                </a:lnTo>
                <a:lnTo>
                  <a:pt x="960361" y="3314065"/>
                </a:lnTo>
                <a:close/>
              </a:path>
              <a:path w="6236334" h="4678680">
                <a:moveTo>
                  <a:pt x="989571" y="638556"/>
                </a:moveTo>
                <a:lnTo>
                  <a:pt x="967854" y="624459"/>
                </a:lnTo>
                <a:lnTo>
                  <a:pt x="953757" y="646049"/>
                </a:lnTo>
                <a:lnTo>
                  <a:pt x="975347" y="660273"/>
                </a:lnTo>
                <a:lnTo>
                  <a:pt x="989571" y="638556"/>
                </a:lnTo>
                <a:close/>
              </a:path>
              <a:path w="6236334" h="4678680">
                <a:moveTo>
                  <a:pt x="1001382" y="3282442"/>
                </a:moveTo>
                <a:lnTo>
                  <a:pt x="985507" y="3261868"/>
                </a:lnTo>
                <a:lnTo>
                  <a:pt x="965060" y="3277743"/>
                </a:lnTo>
                <a:lnTo>
                  <a:pt x="980808" y="3298190"/>
                </a:lnTo>
                <a:lnTo>
                  <a:pt x="1001382" y="3282442"/>
                </a:lnTo>
                <a:close/>
              </a:path>
              <a:path w="6236334" h="4678680">
                <a:moveTo>
                  <a:pt x="1032878" y="667004"/>
                </a:moveTo>
                <a:lnTo>
                  <a:pt x="1011288" y="652780"/>
                </a:lnTo>
                <a:lnTo>
                  <a:pt x="997064" y="674497"/>
                </a:lnTo>
                <a:lnTo>
                  <a:pt x="1018781" y="688594"/>
                </a:lnTo>
                <a:lnTo>
                  <a:pt x="1032878" y="667004"/>
                </a:lnTo>
                <a:close/>
              </a:path>
              <a:path w="6236334" h="4678680">
                <a:moveTo>
                  <a:pt x="1042403" y="3250692"/>
                </a:moveTo>
                <a:lnTo>
                  <a:pt x="1026528" y="3230245"/>
                </a:lnTo>
                <a:lnTo>
                  <a:pt x="1006081" y="3245993"/>
                </a:lnTo>
                <a:lnTo>
                  <a:pt x="1021829" y="3266567"/>
                </a:lnTo>
                <a:lnTo>
                  <a:pt x="1042403" y="3250692"/>
                </a:lnTo>
                <a:close/>
              </a:path>
              <a:path w="6236334" h="4678680">
                <a:moveTo>
                  <a:pt x="1076312" y="695325"/>
                </a:moveTo>
                <a:lnTo>
                  <a:pt x="1054595" y="681228"/>
                </a:lnTo>
                <a:lnTo>
                  <a:pt x="1040371" y="702818"/>
                </a:lnTo>
                <a:lnTo>
                  <a:pt x="1062088" y="717042"/>
                </a:lnTo>
                <a:lnTo>
                  <a:pt x="1076312" y="695325"/>
                </a:lnTo>
                <a:close/>
              </a:path>
              <a:path w="6236334" h="4678680">
                <a:moveTo>
                  <a:pt x="1083424" y="3219069"/>
                </a:moveTo>
                <a:lnTo>
                  <a:pt x="1067549" y="3198495"/>
                </a:lnTo>
                <a:lnTo>
                  <a:pt x="1047102" y="3214370"/>
                </a:lnTo>
                <a:lnTo>
                  <a:pt x="1062850" y="3234944"/>
                </a:lnTo>
                <a:lnTo>
                  <a:pt x="1083424" y="3219069"/>
                </a:lnTo>
                <a:close/>
              </a:path>
              <a:path w="6236334" h="4678680">
                <a:moveTo>
                  <a:pt x="1119619" y="723773"/>
                </a:moveTo>
                <a:lnTo>
                  <a:pt x="1097902" y="709549"/>
                </a:lnTo>
                <a:lnTo>
                  <a:pt x="1083805" y="731266"/>
                </a:lnTo>
                <a:lnTo>
                  <a:pt x="1105395" y="745363"/>
                </a:lnTo>
                <a:lnTo>
                  <a:pt x="1119619" y="723773"/>
                </a:lnTo>
                <a:close/>
              </a:path>
              <a:path w="6236334" h="4678680">
                <a:moveTo>
                  <a:pt x="1124445" y="3187446"/>
                </a:moveTo>
                <a:lnTo>
                  <a:pt x="1108570" y="3166872"/>
                </a:lnTo>
                <a:lnTo>
                  <a:pt x="1088123" y="3182747"/>
                </a:lnTo>
                <a:lnTo>
                  <a:pt x="1103871" y="3203194"/>
                </a:lnTo>
                <a:lnTo>
                  <a:pt x="1124445" y="3187446"/>
                </a:lnTo>
                <a:close/>
              </a:path>
              <a:path w="6236334" h="4678680">
                <a:moveTo>
                  <a:pt x="1162926" y="752094"/>
                </a:moveTo>
                <a:lnTo>
                  <a:pt x="1141336" y="737997"/>
                </a:lnTo>
                <a:lnTo>
                  <a:pt x="1127112" y="759587"/>
                </a:lnTo>
                <a:lnTo>
                  <a:pt x="1148829" y="773811"/>
                </a:lnTo>
                <a:lnTo>
                  <a:pt x="1162926" y="752094"/>
                </a:lnTo>
                <a:close/>
              </a:path>
              <a:path w="6236334" h="4678680">
                <a:moveTo>
                  <a:pt x="1165466" y="3155696"/>
                </a:moveTo>
                <a:lnTo>
                  <a:pt x="1149591" y="3135249"/>
                </a:lnTo>
                <a:lnTo>
                  <a:pt x="1129144" y="3150997"/>
                </a:lnTo>
                <a:lnTo>
                  <a:pt x="1144892" y="3171571"/>
                </a:lnTo>
                <a:lnTo>
                  <a:pt x="1165466" y="3155696"/>
                </a:lnTo>
                <a:close/>
              </a:path>
              <a:path w="6236334" h="4678680">
                <a:moveTo>
                  <a:pt x="1206360" y="780542"/>
                </a:moveTo>
                <a:lnTo>
                  <a:pt x="1184643" y="766318"/>
                </a:lnTo>
                <a:lnTo>
                  <a:pt x="1170419" y="788035"/>
                </a:lnTo>
                <a:lnTo>
                  <a:pt x="1192136" y="802132"/>
                </a:lnTo>
                <a:lnTo>
                  <a:pt x="1206360" y="780542"/>
                </a:lnTo>
                <a:close/>
              </a:path>
              <a:path w="6236334" h="4678680">
                <a:moveTo>
                  <a:pt x="1206487" y="3124073"/>
                </a:moveTo>
                <a:lnTo>
                  <a:pt x="1190612" y="3103499"/>
                </a:lnTo>
                <a:lnTo>
                  <a:pt x="1170165" y="3119374"/>
                </a:lnTo>
                <a:lnTo>
                  <a:pt x="1185913" y="3139948"/>
                </a:lnTo>
                <a:lnTo>
                  <a:pt x="1206487" y="3124073"/>
                </a:lnTo>
                <a:close/>
              </a:path>
              <a:path w="6236334" h="4678680">
                <a:moveTo>
                  <a:pt x="1324927" y="843508"/>
                </a:moveTo>
                <a:lnTo>
                  <a:pt x="1324762" y="830580"/>
                </a:lnTo>
                <a:lnTo>
                  <a:pt x="1324610" y="818680"/>
                </a:lnTo>
                <a:lnTo>
                  <a:pt x="1314983" y="795794"/>
                </a:lnTo>
                <a:lnTo>
                  <a:pt x="1313802" y="794639"/>
                </a:lnTo>
                <a:lnTo>
                  <a:pt x="1296657" y="777748"/>
                </a:lnTo>
                <a:lnTo>
                  <a:pt x="1272806" y="768223"/>
                </a:lnTo>
                <a:lnTo>
                  <a:pt x="1247965" y="768565"/>
                </a:lnTo>
                <a:lnTo>
                  <a:pt x="1225054" y="778167"/>
                </a:lnTo>
                <a:lnTo>
                  <a:pt x="1206995" y="796417"/>
                </a:lnTo>
                <a:lnTo>
                  <a:pt x="1197457" y="820331"/>
                </a:lnTo>
                <a:lnTo>
                  <a:pt x="1197800" y="845159"/>
                </a:lnTo>
                <a:lnTo>
                  <a:pt x="1207401" y="868045"/>
                </a:lnTo>
                <a:lnTo>
                  <a:pt x="1225664" y="886079"/>
                </a:lnTo>
                <a:lnTo>
                  <a:pt x="1249565" y="895692"/>
                </a:lnTo>
                <a:lnTo>
                  <a:pt x="1274394" y="895375"/>
                </a:lnTo>
                <a:lnTo>
                  <a:pt x="1297279" y="885748"/>
                </a:lnTo>
                <a:lnTo>
                  <a:pt x="1315326" y="867410"/>
                </a:lnTo>
                <a:lnTo>
                  <a:pt x="1324927" y="843508"/>
                </a:lnTo>
                <a:close/>
              </a:path>
              <a:path w="6236334" h="4678680">
                <a:moveTo>
                  <a:pt x="1326134" y="3073171"/>
                </a:moveTo>
                <a:lnTo>
                  <a:pt x="1313167" y="3025267"/>
                </a:lnTo>
                <a:lnTo>
                  <a:pt x="1270127" y="3000616"/>
                </a:lnTo>
                <a:lnTo>
                  <a:pt x="1245311" y="3002216"/>
                </a:lnTo>
                <a:lnTo>
                  <a:pt x="1222235" y="3013583"/>
                </a:lnTo>
                <a:lnTo>
                  <a:pt x="1205382" y="3033026"/>
                </a:lnTo>
                <a:lnTo>
                  <a:pt x="1197571" y="3056623"/>
                </a:lnTo>
                <a:lnTo>
                  <a:pt x="1199172" y="3081439"/>
                </a:lnTo>
                <a:lnTo>
                  <a:pt x="1210551" y="3104515"/>
                </a:lnTo>
                <a:lnTo>
                  <a:pt x="1230045" y="3121368"/>
                </a:lnTo>
                <a:lnTo>
                  <a:pt x="1253629" y="3129178"/>
                </a:lnTo>
                <a:lnTo>
                  <a:pt x="1278407" y="3127578"/>
                </a:lnTo>
                <a:lnTo>
                  <a:pt x="1301483" y="3116199"/>
                </a:lnTo>
                <a:lnTo>
                  <a:pt x="1308404" y="3108198"/>
                </a:lnTo>
                <a:lnTo>
                  <a:pt x="1318323" y="3096768"/>
                </a:lnTo>
                <a:lnTo>
                  <a:pt x="1325003" y="3076575"/>
                </a:lnTo>
                <a:lnTo>
                  <a:pt x="1326134" y="3073171"/>
                </a:lnTo>
                <a:close/>
              </a:path>
              <a:path w="6236334" h="4678680">
                <a:moveTo>
                  <a:pt x="1683372" y="4657280"/>
                </a:moveTo>
                <a:lnTo>
                  <a:pt x="1662671" y="4641850"/>
                </a:lnTo>
                <a:lnTo>
                  <a:pt x="1647177" y="4662665"/>
                </a:lnTo>
                <a:lnTo>
                  <a:pt x="1668005" y="4678096"/>
                </a:lnTo>
                <a:lnTo>
                  <a:pt x="1683372" y="4657280"/>
                </a:lnTo>
                <a:close/>
              </a:path>
              <a:path w="6236334" h="4678680">
                <a:moveTo>
                  <a:pt x="1714233" y="4615662"/>
                </a:moveTo>
                <a:lnTo>
                  <a:pt x="1693532" y="4600232"/>
                </a:lnTo>
                <a:lnTo>
                  <a:pt x="1678038" y="4621047"/>
                </a:lnTo>
                <a:lnTo>
                  <a:pt x="1698866" y="4636478"/>
                </a:lnTo>
                <a:lnTo>
                  <a:pt x="1714233" y="4615662"/>
                </a:lnTo>
                <a:close/>
              </a:path>
              <a:path w="6236334" h="4678680">
                <a:moveTo>
                  <a:pt x="1745094" y="4574044"/>
                </a:moveTo>
                <a:lnTo>
                  <a:pt x="1724393" y="4558614"/>
                </a:lnTo>
                <a:lnTo>
                  <a:pt x="1708899" y="4579417"/>
                </a:lnTo>
                <a:lnTo>
                  <a:pt x="1729727" y="4594860"/>
                </a:lnTo>
                <a:lnTo>
                  <a:pt x="1745094" y="4574044"/>
                </a:lnTo>
                <a:close/>
              </a:path>
              <a:path w="6236334" h="4678680">
                <a:moveTo>
                  <a:pt x="1776082" y="4532427"/>
                </a:moveTo>
                <a:lnTo>
                  <a:pt x="1755254" y="4516996"/>
                </a:lnTo>
                <a:lnTo>
                  <a:pt x="1739760" y="4537799"/>
                </a:lnTo>
                <a:lnTo>
                  <a:pt x="1760588" y="4553229"/>
                </a:lnTo>
                <a:lnTo>
                  <a:pt x="1776082" y="4532427"/>
                </a:lnTo>
                <a:close/>
              </a:path>
              <a:path w="6236334" h="4678680">
                <a:moveTo>
                  <a:pt x="1806943" y="4490809"/>
                </a:moveTo>
                <a:lnTo>
                  <a:pt x="1786115" y="4475365"/>
                </a:lnTo>
                <a:lnTo>
                  <a:pt x="1770621" y="4496181"/>
                </a:lnTo>
                <a:lnTo>
                  <a:pt x="1791449" y="4511611"/>
                </a:lnTo>
                <a:lnTo>
                  <a:pt x="1806943" y="4490809"/>
                </a:lnTo>
                <a:close/>
              </a:path>
              <a:path w="6236334" h="4678680">
                <a:moveTo>
                  <a:pt x="1837804" y="4449178"/>
                </a:moveTo>
                <a:lnTo>
                  <a:pt x="1816976" y="4433748"/>
                </a:lnTo>
                <a:lnTo>
                  <a:pt x="1801482" y="4454563"/>
                </a:lnTo>
                <a:lnTo>
                  <a:pt x="1822310" y="4469993"/>
                </a:lnTo>
                <a:lnTo>
                  <a:pt x="1837804" y="4449178"/>
                </a:lnTo>
                <a:close/>
              </a:path>
              <a:path w="6236334" h="4678680">
                <a:moveTo>
                  <a:pt x="1868665" y="4407560"/>
                </a:moveTo>
                <a:lnTo>
                  <a:pt x="1847837" y="4392130"/>
                </a:lnTo>
                <a:lnTo>
                  <a:pt x="1832343" y="4412945"/>
                </a:lnTo>
                <a:lnTo>
                  <a:pt x="1853171" y="4428375"/>
                </a:lnTo>
                <a:lnTo>
                  <a:pt x="1868665" y="4407560"/>
                </a:lnTo>
                <a:close/>
              </a:path>
              <a:path w="6236334" h="4678680">
                <a:moveTo>
                  <a:pt x="1899526" y="4365942"/>
                </a:moveTo>
                <a:lnTo>
                  <a:pt x="1878698" y="4350512"/>
                </a:lnTo>
                <a:lnTo>
                  <a:pt x="1863204" y="4371314"/>
                </a:lnTo>
                <a:lnTo>
                  <a:pt x="1884032" y="4386758"/>
                </a:lnTo>
                <a:lnTo>
                  <a:pt x="1899526" y="4365942"/>
                </a:lnTo>
                <a:close/>
              </a:path>
              <a:path w="6236334" h="4678680">
                <a:moveTo>
                  <a:pt x="1930387" y="4324350"/>
                </a:moveTo>
                <a:lnTo>
                  <a:pt x="1909559" y="4308856"/>
                </a:lnTo>
                <a:lnTo>
                  <a:pt x="1894065" y="4329684"/>
                </a:lnTo>
                <a:lnTo>
                  <a:pt x="1914893" y="4345178"/>
                </a:lnTo>
                <a:lnTo>
                  <a:pt x="1930387" y="4324350"/>
                </a:lnTo>
                <a:close/>
              </a:path>
              <a:path w="6236334" h="4678680">
                <a:moveTo>
                  <a:pt x="1961248" y="4282694"/>
                </a:moveTo>
                <a:lnTo>
                  <a:pt x="1940420" y="4267327"/>
                </a:lnTo>
                <a:lnTo>
                  <a:pt x="1924926" y="4288028"/>
                </a:lnTo>
                <a:lnTo>
                  <a:pt x="1945754" y="4303522"/>
                </a:lnTo>
                <a:lnTo>
                  <a:pt x="1961248" y="4282694"/>
                </a:lnTo>
                <a:close/>
              </a:path>
              <a:path w="6236334" h="4678680">
                <a:moveTo>
                  <a:pt x="1992109" y="4241038"/>
                </a:moveTo>
                <a:lnTo>
                  <a:pt x="1971281" y="4225671"/>
                </a:lnTo>
                <a:lnTo>
                  <a:pt x="1955787" y="4246499"/>
                </a:lnTo>
                <a:lnTo>
                  <a:pt x="1976615" y="4261866"/>
                </a:lnTo>
                <a:lnTo>
                  <a:pt x="1992109" y="4241038"/>
                </a:lnTo>
                <a:close/>
              </a:path>
              <a:path w="6236334" h="4678680">
                <a:moveTo>
                  <a:pt x="2022970" y="4199509"/>
                </a:moveTo>
                <a:lnTo>
                  <a:pt x="2002142" y="4184015"/>
                </a:lnTo>
                <a:lnTo>
                  <a:pt x="1986648" y="4204843"/>
                </a:lnTo>
                <a:lnTo>
                  <a:pt x="2007476" y="4220210"/>
                </a:lnTo>
                <a:lnTo>
                  <a:pt x="2022970" y="4199509"/>
                </a:lnTo>
                <a:close/>
              </a:path>
              <a:path w="6236334" h="4678680">
                <a:moveTo>
                  <a:pt x="2053831" y="4157853"/>
                </a:moveTo>
                <a:lnTo>
                  <a:pt x="2033003" y="4142359"/>
                </a:lnTo>
                <a:lnTo>
                  <a:pt x="2017509" y="4163187"/>
                </a:lnTo>
                <a:lnTo>
                  <a:pt x="2038337" y="4178681"/>
                </a:lnTo>
                <a:lnTo>
                  <a:pt x="2053831" y="4157853"/>
                </a:lnTo>
                <a:close/>
              </a:path>
              <a:path w="6236334" h="4678680">
                <a:moveTo>
                  <a:pt x="2084692" y="4116197"/>
                </a:moveTo>
                <a:lnTo>
                  <a:pt x="2063864" y="4100830"/>
                </a:lnTo>
                <a:lnTo>
                  <a:pt x="2048370" y="4121658"/>
                </a:lnTo>
                <a:lnTo>
                  <a:pt x="2069198" y="4137025"/>
                </a:lnTo>
                <a:lnTo>
                  <a:pt x="2084692" y="4116197"/>
                </a:lnTo>
                <a:close/>
              </a:path>
              <a:path w="6236334" h="4678680">
                <a:moveTo>
                  <a:pt x="2115553" y="4074541"/>
                </a:moveTo>
                <a:lnTo>
                  <a:pt x="2094725" y="4059174"/>
                </a:lnTo>
                <a:lnTo>
                  <a:pt x="2079231" y="4080002"/>
                </a:lnTo>
                <a:lnTo>
                  <a:pt x="2100059" y="4095369"/>
                </a:lnTo>
                <a:lnTo>
                  <a:pt x="2115553" y="4074541"/>
                </a:lnTo>
                <a:close/>
              </a:path>
              <a:path w="6236334" h="4678680">
                <a:moveTo>
                  <a:pt x="2146414" y="4033012"/>
                </a:moveTo>
                <a:lnTo>
                  <a:pt x="2125586" y="4017518"/>
                </a:lnTo>
                <a:lnTo>
                  <a:pt x="2110092" y="4038346"/>
                </a:lnTo>
                <a:lnTo>
                  <a:pt x="2130920" y="4053840"/>
                </a:lnTo>
                <a:lnTo>
                  <a:pt x="2146414" y="4033012"/>
                </a:lnTo>
                <a:close/>
              </a:path>
              <a:path w="6236334" h="4678680">
                <a:moveTo>
                  <a:pt x="2177275" y="3991368"/>
                </a:moveTo>
                <a:lnTo>
                  <a:pt x="2156447" y="3975874"/>
                </a:lnTo>
                <a:lnTo>
                  <a:pt x="2140953" y="3996690"/>
                </a:lnTo>
                <a:lnTo>
                  <a:pt x="2161781" y="4012184"/>
                </a:lnTo>
                <a:lnTo>
                  <a:pt x="2177275" y="3991368"/>
                </a:lnTo>
                <a:close/>
              </a:path>
              <a:path w="6236334" h="4678680">
                <a:moveTo>
                  <a:pt x="2208136" y="3949700"/>
                </a:moveTo>
                <a:lnTo>
                  <a:pt x="2187295" y="3934333"/>
                </a:lnTo>
                <a:lnTo>
                  <a:pt x="2171941" y="3955161"/>
                </a:lnTo>
                <a:lnTo>
                  <a:pt x="2192642" y="3970528"/>
                </a:lnTo>
                <a:lnTo>
                  <a:pt x="2208136" y="3949700"/>
                </a:lnTo>
                <a:close/>
              </a:path>
              <a:path w="6236334" h="4678680">
                <a:moveTo>
                  <a:pt x="2238997" y="3908171"/>
                </a:moveTo>
                <a:lnTo>
                  <a:pt x="2218156" y="3892677"/>
                </a:lnTo>
                <a:lnTo>
                  <a:pt x="2202802" y="3913505"/>
                </a:lnTo>
                <a:lnTo>
                  <a:pt x="2223503" y="3928872"/>
                </a:lnTo>
                <a:lnTo>
                  <a:pt x="2238997" y="3908171"/>
                </a:lnTo>
                <a:close/>
              </a:path>
              <a:path w="6236334" h="4678680">
                <a:moveTo>
                  <a:pt x="2269858" y="3866515"/>
                </a:moveTo>
                <a:lnTo>
                  <a:pt x="2249030" y="3851021"/>
                </a:lnTo>
                <a:lnTo>
                  <a:pt x="2233663" y="3871849"/>
                </a:lnTo>
                <a:lnTo>
                  <a:pt x="2254364" y="3887343"/>
                </a:lnTo>
                <a:lnTo>
                  <a:pt x="2269858" y="3866515"/>
                </a:lnTo>
                <a:close/>
              </a:path>
              <a:path w="6236334" h="4678680">
                <a:moveTo>
                  <a:pt x="2300719" y="3824859"/>
                </a:moveTo>
                <a:lnTo>
                  <a:pt x="2279891" y="3809492"/>
                </a:lnTo>
                <a:lnTo>
                  <a:pt x="2264524" y="3830193"/>
                </a:lnTo>
                <a:lnTo>
                  <a:pt x="2285225" y="3845687"/>
                </a:lnTo>
                <a:lnTo>
                  <a:pt x="2300719" y="3824859"/>
                </a:lnTo>
                <a:close/>
              </a:path>
              <a:path w="6236334" h="4678680">
                <a:moveTo>
                  <a:pt x="2331580" y="3783203"/>
                </a:moveTo>
                <a:lnTo>
                  <a:pt x="2310752" y="3767836"/>
                </a:lnTo>
                <a:lnTo>
                  <a:pt x="2295385" y="3788664"/>
                </a:lnTo>
                <a:lnTo>
                  <a:pt x="2316086" y="3804031"/>
                </a:lnTo>
                <a:lnTo>
                  <a:pt x="2331580" y="3783203"/>
                </a:lnTo>
                <a:close/>
              </a:path>
              <a:path w="6236334" h="4678680">
                <a:moveTo>
                  <a:pt x="2362441" y="3741674"/>
                </a:moveTo>
                <a:lnTo>
                  <a:pt x="2341613" y="3726180"/>
                </a:lnTo>
                <a:lnTo>
                  <a:pt x="2326246" y="3747008"/>
                </a:lnTo>
                <a:lnTo>
                  <a:pt x="2347074" y="3762502"/>
                </a:lnTo>
                <a:lnTo>
                  <a:pt x="2362441" y="3741674"/>
                </a:lnTo>
                <a:close/>
              </a:path>
              <a:path w="6236334" h="4678680">
                <a:moveTo>
                  <a:pt x="2393302" y="3700018"/>
                </a:moveTo>
                <a:lnTo>
                  <a:pt x="2372474" y="3684524"/>
                </a:lnTo>
                <a:lnTo>
                  <a:pt x="2357107" y="3705352"/>
                </a:lnTo>
                <a:lnTo>
                  <a:pt x="2377935" y="3720846"/>
                </a:lnTo>
                <a:lnTo>
                  <a:pt x="2393302" y="3700018"/>
                </a:lnTo>
                <a:close/>
              </a:path>
              <a:path w="6236334" h="4678680">
                <a:moveTo>
                  <a:pt x="2424163" y="3658362"/>
                </a:moveTo>
                <a:lnTo>
                  <a:pt x="2403335" y="3642995"/>
                </a:lnTo>
                <a:lnTo>
                  <a:pt x="2387968" y="3663823"/>
                </a:lnTo>
                <a:lnTo>
                  <a:pt x="2408796" y="3679190"/>
                </a:lnTo>
                <a:lnTo>
                  <a:pt x="2424163" y="3658362"/>
                </a:lnTo>
                <a:close/>
              </a:path>
              <a:path w="6236334" h="4678680">
                <a:moveTo>
                  <a:pt x="2455024" y="3616706"/>
                </a:moveTo>
                <a:lnTo>
                  <a:pt x="2434196" y="3601339"/>
                </a:lnTo>
                <a:lnTo>
                  <a:pt x="2418829" y="3622167"/>
                </a:lnTo>
                <a:lnTo>
                  <a:pt x="2439657" y="3637534"/>
                </a:lnTo>
                <a:lnTo>
                  <a:pt x="2455024" y="3616706"/>
                </a:lnTo>
                <a:close/>
              </a:path>
              <a:path w="6236334" h="4678680">
                <a:moveTo>
                  <a:pt x="2485885" y="3575177"/>
                </a:moveTo>
                <a:lnTo>
                  <a:pt x="2465057" y="3559683"/>
                </a:lnTo>
                <a:lnTo>
                  <a:pt x="2449690" y="3580511"/>
                </a:lnTo>
                <a:lnTo>
                  <a:pt x="2470518" y="3596005"/>
                </a:lnTo>
                <a:lnTo>
                  <a:pt x="2485885" y="3575177"/>
                </a:lnTo>
                <a:close/>
              </a:path>
              <a:path w="6236334" h="4678680">
                <a:moveTo>
                  <a:pt x="2516746" y="3533521"/>
                </a:moveTo>
                <a:lnTo>
                  <a:pt x="2495918" y="3518154"/>
                </a:lnTo>
                <a:lnTo>
                  <a:pt x="2480551" y="3538855"/>
                </a:lnTo>
                <a:lnTo>
                  <a:pt x="2501379" y="3554349"/>
                </a:lnTo>
                <a:lnTo>
                  <a:pt x="2516746" y="3533521"/>
                </a:lnTo>
                <a:close/>
              </a:path>
              <a:path w="6236334" h="4678680">
                <a:moveTo>
                  <a:pt x="2547607" y="3491865"/>
                </a:moveTo>
                <a:lnTo>
                  <a:pt x="2526779" y="3476498"/>
                </a:lnTo>
                <a:lnTo>
                  <a:pt x="2511412" y="3497326"/>
                </a:lnTo>
                <a:lnTo>
                  <a:pt x="2532240" y="3512693"/>
                </a:lnTo>
                <a:lnTo>
                  <a:pt x="2547607" y="3491865"/>
                </a:lnTo>
                <a:close/>
              </a:path>
              <a:path w="6236334" h="4678680">
                <a:moveTo>
                  <a:pt x="2578468" y="3450336"/>
                </a:moveTo>
                <a:lnTo>
                  <a:pt x="2557640" y="3434842"/>
                </a:lnTo>
                <a:lnTo>
                  <a:pt x="2542273" y="3455670"/>
                </a:lnTo>
                <a:lnTo>
                  <a:pt x="2563101" y="3471037"/>
                </a:lnTo>
                <a:lnTo>
                  <a:pt x="2578468" y="3450336"/>
                </a:lnTo>
                <a:close/>
              </a:path>
              <a:path w="6236334" h="4678680">
                <a:moveTo>
                  <a:pt x="2609329" y="3408680"/>
                </a:moveTo>
                <a:lnTo>
                  <a:pt x="2588501" y="3393186"/>
                </a:lnTo>
                <a:lnTo>
                  <a:pt x="2573134" y="3414014"/>
                </a:lnTo>
                <a:lnTo>
                  <a:pt x="2593962" y="3429508"/>
                </a:lnTo>
                <a:lnTo>
                  <a:pt x="2609329" y="3408680"/>
                </a:lnTo>
                <a:close/>
              </a:path>
              <a:path w="6236334" h="4678680">
                <a:moveTo>
                  <a:pt x="2640190" y="3367024"/>
                </a:moveTo>
                <a:lnTo>
                  <a:pt x="2619362" y="3351657"/>
                </a:lnTo>
                <a:lnTo>
                  <a:pt x="2603995" y="3372358"/>
                </a:lnTo>
                <a:lnTo>
                  <a:pt x="2624823" y="3387852"/>
                </a:lnTo>
                <a:lnTo>
                  <a:pt x="2640190" y="3367024"/>
                </a:lnTo>
                <a:close/>
              </a:path>
              <a:path w="6236334" h="4678680">
                <a:moveTo>
                  <a:pt x="2671051" y="3325368"/>
                </a:moveTo>
                <a:lnTo>
                  <a:pt x="2650223" y="3310001"/>
                </a:lnTo>
                <a:lnTo>
                  <a:pt x="2634856" y="3330829"/>
                </a:lnTo>
                <a:lnTo>
                  <a:pt x="2655684" y="3346196"/>
                </a:lnTo>
                <a:lnTo>
                  <a:pt x="2671051" y="3325368"/>
                </a:lnTo>
                <a:close/>
              </a:path>
              <a:path w="6236334" h="4678680">
                <a:moveTo>
                  <a:pt x="2790190" y="3219996"/>
                </a:moveTo>
                <a:lnTo>
                  <a:pt x="2781909" y="3196552"/>
                </a:lnTo>
                <a:lnTo>
                  <a:pt x="2764650" y="3177413"/>
                </a:lnTo>
                <a:lnTo>
                  <a:pt x="2741384" y="3166541"/>
                </a:lnTo>
                <a:lnTo>
                  <a:pt x="2716606" y="3165437"/>
                </a:lnTo>
                <a:lnTo>
                  <a:pt x="2693212" y="3173692"/>
                </a:lnTo>
                <a:lnTo>
                  <a:pt x="2674099" y="3190875"/>
                </a:lnTo>
                <a:lnTo>
                  <a:pt x="2663139" y="3214154"/>
                </a:lnTo>
                <a:lnTo>
                  <a:pt x="2662009" y="3238982"/>
                </a:lnTo>
                <a:lnTo>
                  <a:pt x="2670289" y="3262426"/>
                </a:lnTo>
                <a:lnTo>
                  <a:pt x="2678633" y="3271672"/>
                </a:lnTo>
                <a:lnTo>
                  <a:pt x="2665717" y="3289173"/>
                </a:lnTo>
                <a:lnTo>
                  <a:pt x="2686545" y="3304667"/>
                </a:lnTo>
                <a:lnTo>
                  <a:pt x="2699474" y="3287141"/>
                </a:lnTo>
                <a:lnTo>
                  <a:pt x="2710815" y="3292437"/>
                </a:lnTo>
                <a:lnTo>
                  <a:pt x="2735592" y="3293541"/>
                </a:lnTo>
                <a:lnTo>
                  <a:pt x="2758998" y="3285286"/>
                </a:lnTo>
                <a:lnTo>
                  <a:pt x="2777820" y="3268345"/>
                </a:lnTo>
                <a:lnTo>
                  <a:pt x="2778112" y="3268091"/>
                </a:lnTo>
                <a:lnTo>
                  <a:pt x="2780500" y="3263011"/>
                </a:lnTo>
                <a:lnTo>
                  <a:pt x="2789059" y="3244824"/>
                </a:lnTo>
                <a:lnTo>
                  <a:pt x="2789885" y="3226689"/>
                </a:lnTo>
                <a:lnTo>
                  <a:pt x="2790190" y="3219996"/>
                </a:lnTo>
                <a:close/>
              </a:path>
              <a:path w="6236334" h="4678680">
                <a:moveTo>
                  <a:pt x="4231881" y="872236"/>
                </a:moveTo>
                <a:lnTo>
                  <a:pt x="4225277" y="847217"/>
                </a:lnTo>
                <a:lnTo>
                  <a:pt x="4201591" y="853478"/>
                </a:lnTo>
                <a:lnTo>
                  <a:pt x="4196067" y="842200"/>
                </a:lnTo>
                <a:lnTo>
                  <a:pt x="4177423" y="825817"/>
                </a:lnTo>
                <a:lnTo>
                  <a:pt x="4153966" y="817638"/>
                </a:lnTo>
                <a:lnTo>
                  <a:pt x="4128249" y="819150"/>
                </a:lnTo>
                <a:lnTo>
                  <a:pt x="4105186" y="830453"/>
                </a:lnTo>
                <a:lnTo>
                  <a:pt x="4088815" y="849096"/>
                </a:lnTo>
                <a:lnTo>
                  <a:pt x="4080624" y="872553"/>
                </a:lnTo>
                <a:lnTo>
                  <a:pt x="4082148" y="898271"/>
                </a:lnTo>
                <a:lnTo>
                  <a:pt x="4093438" y="921334"/>
                </a:lnTo>
                <a:lnTo>
                  <a:pt x="4112082" y="937704"/>
                </a:lnTo>
                <a:lnTo>
                  <a:pt x="4135539" y="945896"/>
                </a:lnTo>
                <a:lnTo>
                  <a:pt x="4161269" y="944372"/>
                </a:lnTo>
                <a:lnTo>
                  <a:pt x="4184319" y="933081"/>
                </a:lnTo>
                <a:lnTo>
                  <a:pt x="4200702" y="914438"/>
                </a:lnTo>
                <a:lnTo>
                  <a:pt x="4208500" y="892048"/>
                </a:lnTo>
                <a:lnTo>
                  <a:pt x="4208881" y="890981"/>
                </a:lnTo>
                <a:lnTo>
                  <a:pt x="4208157" y="878840"/>
                </a:lnTo>
                <a:lnTo>
                  <a:pt x="4208145" y="878509"/>
                </a:lnTo>
                <a:lnTo>
                  <a:pt x="4231881" y="872236"/>
                </a:lnTo>
                <a:close/>
              </a:path>
              <a:path w="6236334" h="4678680">
                <a:moveTo>
                  <a:pt x="4281919" y="859028"/>
                </a:moveTo>
                <a:lnTo>
                  <a:pt x="4275442" y="834009"/>
                </a:lnTo>
                <a:lnTo>
                  <a:pt x="4250296" y="840613"/>
                </a:lnTo>
                <a:lnTo>
                  <a:pt x="4256900" y="865632"/>
                </a:lnTo>
                <a:lnTo>
                  <a:pt x="4281919" y="859028"/>
                </a:lnTo>
                <a:close/>
              </a:path>
              <a:path w="6236334" h="4678680">
                <a:moveTo>
                  <a:pt x="4332084" y="845820"/>
                </a:moveTo>
                <a:lnTo>
                  <a:pt x="4325480" y="820801"/>
                </a:lnTo>
                <a:lnTo>
                  <a:pt x="4300461" y="827405"/>
                </a:lnTo>
                <a:lnTo>
                  <a:pt x="4307065" y="852424"/>
                </a:lnTo>
                <a:lnTo>
                  <a:pt x="4332084" y="845820"/>
                </a:lnTo>
                <a:close/>
              </a:path>
              <a:path w="6236334" h="4678680">
                <a:moveTo>
                  <a:pt x="4382249" y="832739"/>
                </a:moveTo>
                <a:lnTo>
                  <a:pt x="4375645" y="807593"/>
                </a:lnTo>
                <a:lnTo>
                  <a:pt x="4350499" y="814197"/>
                </a:lnTo>
                <a:lnTo>
                  <a:pt x="4357103" y="839343"/>
                </a:lnTo>
                <a:lnTo>
                  <a:pt x="4382249" y="832739"/>
                </a:lnTo>
                <a:close/>
              </a:path>
              <a:path w="6236334" h="4678680">
                <a:moveTo>
                  <a:pt x="4432287" y="819531"/>
                </a:moveTo>
                <a:lnTo>
                  <a:pt x="4425683" y="794512"/>
                </a:lnTo>
                <a:lnTo>
                  <a:pt x="4400664" y="800989"/>
                </a:lnTo>
                <a:lnTo>
                  <a:pt x="4407268" y="826135"/>
                </a:lnTo>
                <a:lnTo>
                  <a:pt x="4432287" y="819531"/>
                </a:lnTo>
                <a:close/>
              </a:path>
              <a:path w="6236334" h="4678680">
                <a:moveTo>
                  <a:pt x="4482452" y="806323"/>
                </a:moveTo>
                <a:lnTo>
                  <a:pt x="4475848" y="781304"/>
                </a:lnTo>
                <a:lnTo>
                  <a:pt x="4450829" y="787908"/>
                </a:lnTo>
                <a:lnTo>
                  <a:pt x="4457306" y="812927"/>
                </a:lnTo>
                <a:lnTo>
                  <a:pt x="4482452" y="806323"/>
                </a:lnTo>
                <a:close/>
              </a:path>
              <a:path w="6236334" h="4678680">
                <a:moveTo>
                  <a:pt x="4532490" y="793115"/>
                </a:moveTo>
                <a:lnTo>
                  <a:pt x="4525886" y="768096"/>
                </a:lnTo>
                <a:lnTo>
                  <a:pt x="4500867" y="774700"/>
                </a:lnTo>
                <a:lnTo>
                  <a:pt x="4507471" y="799719"/>
                </a:lnTo>
                <a:lnTo>
                  <a:pt x="4532490" y="793115"/>
                </a:lnTo>
                <a:close/>
              </a:path>
              <a:path w="6236334" h="4678680">
                <a:moveTo>
                  <a:pt x="4582655" y="779907"/>
                </a:moveTo>
                <a:lnTo>
                  <a:pt x="4576051" y="754888"/>
                </a:lnTo>
                <a:lnTo>
                  <a:pt x="4551032" y="761492"/>
                </a:lnTo>
                <a:lnTo>
                  <a:pt x="4557636" y="786511"/>
                </a:lnTo>
                <a:lnTo>
                  <a:pt x="4582655" y="779907"/>
                </a:lnTo>
                <a:close/>
              </a:path>
              <a:path w="6236334" h="4678680">
                <a:moveTo>
                  <a:pt x="4632693" y="766826"/>
                </a:moveTo>
                <a:lnTo>
                  <a:pt x="4626216" y="741680"/>
                </a:lnTo>
                <a:lnTo>
                  <a:pt x="4601070" y="748284"/>
                </a:lnTo>
                <a:lnTo>
                  <a:pt x="4607674" y="773303"/>
                </a:lnTo>
                <a:lnTo>
                  <a:pt x="4632693" y="766826"/>
                </a:lnTo>
                <a:close/>
              </a:path>
              <a:path w="6236334" h="4678680">
                <a:moveTo>
                  <a:pt x="4682858" y="753618"/>
                </a:moveTo>
                <a:lnTo>
                  <a:pt x="4676254" y="728472"/>
                </a:lnTo>
                <a:lnTo>
                  <a:pt x="4651235" y="735076"/>
                </a:lnTo>
                <a:lnTo>
                  <a:pt x="4657839" y="760222"/>
                </a:lnTo>
                <a:lnTo>
                  <a:pt x="4682858" y="753618"/>
                </a:lnTo>
                <a:close/>
              </a:path>
              <a:path w="6236334" h="4678680">
                <a:moveTo>
                  <a:pt x="4733023" y="740410"/>
                </a:moveTo>
                <a:lnTo>
                  <a:pt x="4726419" y="715391"/>
                </a:lnTo>
                <a:lnTo>
                  <a:pt x="4701273" y="721995"/>
                </a:lnTo>
                <a:lnTo>
                  <a:pt x="4707877" y="747014"/>
                </a:lnTo>
                <a:lnTo>
                  <a:pt x="4733023" y="740410"/>
                </a:lnTo>
                <a:close/>
              </a:path>
              <a:path w="6236334" h="4678680">
                <a:moveTo>
                  <a:pt x="4783061" y="727202"/>
                </a:moveTo>
                <a:lnTo>
                  <a:pt x="4776457" y="702183"/>
                </a:lnTo>
                <a:lnTo>
                  <a:pt x="4751438" y="708787"/>
                </a:lnTo>
                <a:lnTo>
                  <a:pt x="4758042" y="733806"/>
                </a:lnTo>
                <a:lnTo>
                  <a:pt x="4783061" y="727202"/>
                </a:lnTo>
                <a:close/>
              </a:path>
              <a:path w="6236334" h="4678680">
                <a:moveTo>
                  <a:pt x="4833226" y="713994"/>
                </a:moveTo>
                <a:lnTo>
                  <a:pt x="4826622" y="688975"/>
                </a:lnTo>
                <a:lnTo>
                  <a:pt x="4801603" y="695579"/>
                </a:lnTo>
                <a:lnTo>
                  <a:pt x="4808080" y="720598"/>
                </a:lnTo>
                <a:lnTo>
                  <a:pt x="4833226" y="713994"/>
                </a:lnTo>
                <a:close/>
              </a:path>
              <a:path w="6236334" h="4678680">
                <a:moveTo>
                  <a:pt x="4883264" y="700913"/>
                </a:moveTo>
                <a:lnTo>
                  <a:pt x="4876660" y="675767"/>
                </a:lnTo>
                <a:lnTo>
                  <a:pt x="4851641" y="682371"/>
                </a:lnTo>
                <a:lnTo>
                  <a:pt x="4858245" y="707390"/>
                </a:lnTo>
                <a:lnTo>
                  <a:pt x="4883264" y="700913"/>
                </a:lnTo>
                <a:close/>
              </a:path>
              <a:path w="6236334" h="4678680">
                <a:moveTo>
                  <a:pt x="4933429" y="687705"/>
                </a:moveTo>
                <a:lnTo>
                  <a:pt x="4926825" y="662559"/>
                </a:lnTo>
                <a:lnTo>
                  <a:pt x="4901806" y="669163"/>
                </a:lnTo>
                <a:lnTo>
                  <a:pt x="4908410" y="694309"/>
                </a:lnTo>
                <a:lnTo>
                  <a:pt x="4933429" y="687705"/>
                </a:lnTo>
                <a:close/>
              </a:path>
              <a:path w="6236334" h="4678680">
                <a:moveTo>
                  <a:pt x="4983467" y="674497"/>
                </a:moveTo>
                <a:lnTo>
                  <a:pt x="4976990" y="649478"/>
                </a:lnTo>
                <a:lnTo>
                  <a:pt x="4951844" y="656082"/>
                </a:lnTo>
                <a:lnTo>
                  <a:pt x="4958448" y="681101"/>
                </a:lnTo>
                <a:lnTo>
                  <a:pt x="4983467" y="674497"/>
                </a:lnTo>
                <a:close/>
              </a:path>
              <a:path w="6236334" h="4678680">
                <a:moveTo>
                  <a:pt x="5033632" y="661289"/>
                </a:moveTo>
                <a:lnTo>
                  <a:pt x="5027028" y="636270"/>
                </a:lnTo>
                <a:lnTo>
                  <a:pt x="5002009" y="642874"/>
                </a:lnTo>
                <a:lnTo>
                  <a:pt x="5008613" y="667893"/>
                </a:lnTo>
                <a:lnTo>
                  <a:pt x="5033632" y="661289"/>
                </a:lnTo>
                <a:close/>
              </a:path>
              <a:path w="6236334" h="4678680">
                <a:moveTo>
                  <a:pt x="5083797" y="648081"/>
                </a:moveTo>
                <a:lnTo>
                  <a:pt x="5077193" y="623062"/>
                </a:lnTo>
                <a:lnTo>
                  <a:pt x="5052047" y="629666"/>
                </a:lnTo>
                <a:lnTo>
                  <a:pt x="5058651" y="654685"/>
                </a:lnTo>
                <a:lnTo>
                  <a:pt x="5083797" y="648081"/>
                </a:lnTo>
                <a:close/>
              </a:path>
              <a:path w="6236334" h="4678680">
                <a:moveTo>
                  <a:pt x="5133835" y="634873"/>
                </a:moveTo>
                <a:lnTo>
                  <a:pt x="5127231" y="609854"/>
                </a:lnTo>
                <a:lnTo>
                  <a:pt x="5102212" y="616458"/>
                </a:lnTo>
                <a:lnTo>
                  <a:pt x="5108816" y="641477"/>
                </a:lnTo>
                <a:lnTo>
                  <a:pt x="5133835" y="634873"/>
                </a:lnTo>
                <a:close/>
              </a:path>
              <a:path w="6236334" h="4678680">
                <a:moveTo>
                  <a:pt x="5184000" y="621792"/>
                </a:moveTo>
                <a:lnTo>
                  <a:pt x="5177396" y="596646"/>
                </a:lnTo>
                <a:lnTo>
                  <a:pt x="5152377" y="603250"/>
                </a:lnTo>
                <a:lnTo>
                  <a:pt x="5158854" y="628396"/>
                </a:lnTo>
                <a:lnTo>
                  <a:pt x="5184000" y="621792"/>
                </a:lnTo>
                <a:close/>
              </a:path>
              <a:path w="6236334" h="4678680">
                <a:moveTo>
                  <a:pt x="5234038" y="608584"/>
                </a:moveTo>
                <a:lnTo>
                  <a:pt x="5227434" y="583565"/>
                </a:lnTo>
                <a:lnTo>
                  <a:pt x="5202415" y="590042"/>
                </a:lnTo>
                <a:lnTo>
                  <a:pt x="5209019" y="615188"/>
                </a:lnTo>
                <a:lnTo>
                  <a:pt x="5234038" y="608584"/>
                </a:lnTo>
                <a:close/>
              </a:path>
              <a:path w="6236334" h="4678680">
                <a:moveTo>
                  <a:pt x="5284203" y="595376"/>
                </a:moveTo>
                <a:lnTo>
                  <a:pt x="5277599" y="570357"/>
                </a:lnTo>
                <a:lnTo>
                  <a:pt x="5252580" y="576961"/>
                </a:lnTo>
                <a:lnTo>
                  <a:pt x="5259184" y="601980"/>
                </a:lnTo>
                <a:lnTo>
                  <a:pt x="5284203" y="595376"/>
                </a:lnTo>
                <a:close/>
              </a:path>
              <a:path w="6236334" h="4678680">
                <a:moveTo>
                  <a:pt x="5334368" y="582168"/>
                </a:moveTo>
                <a:lnTo>
                  <a:pt x="5327764" y="557149"/>
                </a:lnTo>
                <a:lnTo>
                  <a:pt x="5302618" y="563753"/>
                </a:lnTo>
                <a:lnTo>
                  <a:pt x="5309222" y="588772"/>
                </a:lnTo>
                <a:lnTo>
                  <a:pt x="5334368" y="582168"/>
                </a:lnTo>
                <a:close/>
              </a:path>
              <a:path w="6236334" h="4678680">
                <a:moveTo>
                  <a:pt x="5384406" y="568960"/>
                </a:moveTo>
                <a:lnTo>
                  <a:pt x="5377802" y="543941"/>
                </a:lnTo>
                <a:lnTo>
                  <a:pt x="5352783" y="550545"/>
                </a:lnTo>
                <a:lnTo>
                  <a:pt x="5359387" y="575564"/>
                </a:lnTo>
                <a:lnTo>
                  <a:pt x="5384406" y="568960"/>
                </a:lnTo>
                <a:close/>
              </a:path>
              <a:path w="6236334" h="4678680">
                <a:moveTo>
                  <a:pt x="5434571" y="555879"/>
                </a:moveTo>
                <a:lnTo>
                  <a:pt x="5427967" y="530733"/>
                </a:lnTo>
                <a:lnTo>
                  <a:pt x="5402821" y="537337"/>
                </a:lnTo>
                <a:lnTo>
                  <a:pt x="5409425" y="562483"/>
                </a:lnTo>
                <a:lnTo>
                  <a:pt x="5434571" y="555879"/>
                </a:lnTo>
                <a:close/>
              </a:path>
              <a:path w="6236334" h="4678680">
                <a:moveTo>
                  <a:pt x="5484609" y="542671"/>
                </a:moveTo>
                <a:lnTo>
                  <a:pt x="5478005" y="517652"/>
                </a:lnTo>
                <a:lnTo>
                  <a:pt x="5452973" y="524129"/>
                </a:lnTo>
                <a:lnTo>
                  <a:pt x="5459577" y="549275"/>
                </a:lnTo>
                <a:lnTo>
                  <a:pt x="5484609" y="542671"/>
                </a:lnTo>
                <a:close/>
              </a:path>
              <a:path w="6236334" h="4678680">
                <a:moveTo>
                  <a:pt x="5534774" y="529463"/>
                </a:moveTo>
                <a:lnTo>
                  <a:pt x="5528170" y="504444"/>
                </a:lnTo>
                <a:lnTo>
                  <a:pt x="5503151" y="511048"/>
                </a:lnTo>
                <a:lnTo>
                  <a:pt x="5509755" y="536067"/>
                </a:lnTo>
                <a:lnTo>
                  <a:pt x="5534774" y="529463"/>
                </a:lnTo>
                <a:close/>
              </a:path>
              <a:path w="6236334" h="4678680">
                <a:moveTo>
                  <a:pt x="5584812" y="516255"/>
                </a:moveTo>
                <a:lnTo>
                  <a:pt x="5578208" y="491236"/>
                </a:lnTo>
                <a:lnTo>
                  <a:pt x="5553176" y="497840"/>
                </a:lnTo>
                <a:lnTo>
                  <a:pt x="5559793" y="522859"/>
                </a:lnTo>
                <a:lnTo>
                  <a:pt x="5584812" y="516255"/>
                </a:lnTo>
                <a:close/>
              </a:path>
              <a:path w="6236334" h="4678680">
                <a:moveTo>
                  <a:pt x="5634977" y="503047"/>
                </a:moveTo>
                <a:lnTo>
                  <a:pt x="5628373" y="478028"/>
                </a:lnTo>
                <a:lnTo>
                  <a:pt x="5603354" y="484632"/>
                </a:lnTo>
                <a:lnTo>
                  <a:pt x="5609958" y="509651"/>
                </a:lnTo>
                <a:lnTo>
                  <a:pt x="5634977" y="503047"/>
                </a:lnTo>
                <a:close/>
              </a:path>
              <a:path w="6236334" h="4678680">
                <a:moveTo>
                  <a:pt x="5685142" y="489966"/>
                </a:moveTo>
                <a:lnTo>
                  <a:pt x="5678538" y="464820"/>
                </a:lnTo>
                <a:lnTo>
                  <a:pt x="5653392" y="471424"/>
                </a:lnTo>
                <a:lnTo>
                  <a:pt x="5659996" y="496443"/>
                </a:lnTo>
                <a:lnTo>
                  <a:pt x="5685142" y="489966"/>
                </a:lnTo>
                <a:close/>
              </a:path>
              <a:path w="6236334" h="4678680">
                <a:moveTo>
                  <a:pt x="5735180" y="476758"/>
                </a:moveTo>
                <a:lnTo>
                  <a:pt x="5728576" y="451612"/>
                </a:lnTo>
                <a:lnTo>
                  <a:pt x="5703557" y="458216"/>
                </a:lnTo>
                <a:lnTo>
                  <a:pt x="5710161" y="483362"/>
                </a:lnTo>
                <a:lnTo>
                  <a:pt x="5735180" y="476758"/>
                </a:lnTo>
                <a:close/>
              </a:path>
              <a:path w="6236334" h="4678680">
                <a:moveTo>
                  <a:pt x="5785345" y="463550"/>
                </a:moveTo>
                <a:lnTo>
                  <a:pt x="5778741" y="438531"/>
                </a:lnTo>
                <a:lnTo>
                  <a:pt x="5753595" y="445135"/>
                </a:lnTo>
                <a:lnTo>
                  <a:pt x="5760199" y="470154"/>
                </a:lnTo>
                <a:lnTo>
                  <a:pt x="5785345" y="463550"/>
                </a:lnTo>
                <a:close/>
              </a:path>
              <a:path w="6236334" h="4678680">
                <a:moveTo>
                  <a:pt x="5835383" y="450342"/>
                </a:moveTo>
                <a:lnTo>
                  <a:pt x="5828779" y="425323"/>
                </a:lnTo>
                <a:lnTo>
                  <a:pt x="5803760" y="431927"/>
                </a:lnTo>
                <a:lnTo>
                  <a:pt x="5810364" y="456946"/>
                </a:lnTo>
                <a:lnTo>
                  <a:pt x="5835383" y="450342"/>
                </a:lnTo>
                <a:close/>
              </a:path>
              <a:path w="6236334" h="4678680">
                <a:moveTo>
                  <a:pt x="5885548" y="437134"/>
                </a:moveTo>
                <a:lnTo>
                  <a:pt x="5878944" y="412115"/>
                </a:lnTo>
                <a:lnTo>
                  <a:pt x="5853925" y="418719"/>
                </a:lnTo>
                <a:lnTo>
                  <a:pt x="5860529" y="443738"/>
                </a:lnTo>
                <a:lnTo>
                  <a:pt x="5885548" y="437134"/>
                </a:lnTo>
                <a:close/>
              </a:path>
              <a:path w="6236334" h="4678680">
                <a:moveTo>
                  <a:pt x="5935586" y="423926"/>
                </a:moveTo>
                <a:lnTo>
                  <a:pt x="5928982" y="398907"/>
                </a:lnTo>
                <a:lnTo>
                  <a:pt x="5903963" y="405511"/>
                </a:lnTo>
                <a:lnTo>
                  <a:pt x="5910567" y="430530"/>
                </a:lnTo>
                <a:lnTo>
                  <a:pt x="5935586" y="423926"/>
                </a:lnTo>
                <a:close/>
              </a:path>
              <a:path w="6236334" h="4678680">
                <a:moveTo>
                  <a:pt x="5985751" y="410845"/>
                </a:moveTo>
                <a:lnTo>
                  <a:pt x="5979147" y="385699"/>
                </a:lnTo>
                <a:lnTo>
                  <a:pt x="5954128" y="392303"/>
                </a:lnTo>
                <a:lnTo>
                  <a:pt x="5960732" y="417449"/>
                </a:lnTo>
                <a:lnTo>
                  <a:pt x="5985751" y="410845"/>
                </a:lnTo>
                <a:close/>
              </a:path>
              <a:path w="6236334" h="4678680">
                <a:moveTo>
                  <a:pt x="6035916" y="397637"/>
                </a:moveTo>
                <a:lnTo>
                  <a:pt x="6029312" y="372618"/>
                </a:lnTo>
                <a:lnTo>
                  <a:pt x="6004166" y="379095"/>
                </a:lnTo>
                <a:lnTo>
                  <a:pt x="6010770" y="404241"/>
                </a:lnTo>
                <a:lnTo>
                  <a:pt x="6035916" y="397637"/>
                </a:lnTo>
                <a:close/>
              </a:path>
              <a:path w="6236334" h="4678680">
                <a:moveTo>
                  <a:pt x="6085954" y="384429"/>
                </a:moveTo>
                <a:lnTo>
                  <a:pt x="6079350" y="359410"/>
                </a:lnTo>
                <a:lnTo>
                  <a:pt x="6054331" y="366014"/>
                </a:lnTo>
                <a:lnTo>
                  <a:pt x="6060935" y="391033"/>
                </a:lnTo>
                <a:lnTo>
                  <a:pt x="6085954" y="384429"/>
                </a:lnTo>
                <a:close/>
              </a:path>
              <a:path w="6236334" h="4678680">
                <a:moveTo>
                  <a:pt x="6136119" y="371221"/>
                </a:moveTo>
                <a:lnTo>
                  <a:pt x="6129515" y="346202"/>
                </a:lnTo>
                <a:lnTo>
                  <a:pt x="6104369" y="352806"/>
                </a:lnTo>
                <a:lnTo>
                  <a:pt x="6110973" y="377825"/>
                </a:lnTo>
                <a:lnTo>
                  <a:pt x="6136119" y="371221"/>
                </a:lnTo>
                <a:close/>
              </a:path>
              <a:path w="6236334" h="4678680">
                <a:moveTo>
                  <a:pt x="6186157" y="358013"/>
                </a:moveTo>
                <a:lnTo>
                  <a:pt x="6179553" y="332994"/>
                </a:lnTo>
                <a:lnTo>
                  <a:pt x="6154534" y="339598"/>
                </a:lnTo>
                <a:lnTo>
                  <a:pt x="6161138" y="364617"/>
                </a:lnTo>
                <a:lnTo>
                  <a:pt x="6186157" y="358013"/>
                </a:lnTo>
                <a:close/>
              </a:path>
              <a:path w="6236334" h="4678680">
                <a:moveTo>
                  <a:pt x="6236322" y="344932"/>
                </a:moveTo>
                <a:lnTo>
                  <a:pt x="6229718" y="319786"/>
                </a:lnTo>
                <a:lnTo>
                  <a:pt x="6204699" y="326390"/>
                </a:lnTo>
                <a:lnTo>
                  <a:pt x="6211303" y="351536"/>
                </a:lnTo>
                <a:lnTo>
                  <a:pt x="6236322" y="344932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4" name="bg object 24"/>
          <p:cNvSpPr/>
          <p:nvPr/>
        </p:nvSpPr>
        <p:spPr>
          <a:xfrm>
            <a:off x="400303" y="4062984"/>
            <a:ext cx="1131824" cy="7421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5" name="bg object 25"/>
          <p:cNvSpPr/>
          <p:nvPr/>
        </p:nvSpPr>
        <p:spPr>
          <a:xfrm>
            <a:off x="5079999" y="1025651"/>
            <a:ext cx="1131824" cy="7437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60588" y="352146"/>
            <a:ext cx="11270825" cy="609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B3B0F-CD01-48A1-9EE1-929E5315BDA1}" type="datetime1">
              <a:rPr lang="en-US" smtClean="0"/>
              <a:t>6/12/2021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96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05267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7429220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427788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36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6646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449724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4864100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7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C4864-CB66-43CF-987C-B0153F552673}" type="datetime1">
              <a:rPr lang="en-US" smtClean="0"/>
              <a:t>6/12/2021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6806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tif"/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t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63.png"/><Relationship Id="rId5" Type="http://schemas.openxmlformats.org/officeDocument/2006/relationships/image" Target="../media/image62.tif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tif"/><Relationship Id="rId3" Type="http://schemas.openxmlformats.org/officeDocument/2006/relationships/diagramLayout" Target="../diagrams/layout1.xml"/><Relationship Id="rId7" Type="http://schemas.openxmlformats.org/officeDocument/2006/relationships/image" Target="../media/image6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71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7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6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3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4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tif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1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openxmlformats.org/officeDocument/2006/relationships/image" Target="../media/image122.jp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7" Type="http://schemas.openxmlformats.org/officeDocument/2006/relationships/image" Target="../media/image136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jpg"/><Relationship Id="rId4" Type="http://schemas.openxmlformats.org/officeDocument/2006/relationships/image" Target="../media/image13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jpg"/><Relationship Id="rId21" Type="http://schemas.openxmlformats.org/officeDocument/2006/relationships/image" Target="../media/image40.png"/><Relationship Id="rId7" Type="http://schemas.openxmlformats.org/officeDocument/2006/relationships/image" Target="../media/image26.jp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jp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jp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2B4879C3-EE99-4597-B67A-0897A3EA91A8}"/>
              </a:ext>
            </a:extLst>
          </p:cNvPr>
          <p:cNvSpPr/>
          <p:nvPr/>
        </p:nvSpPr>
        <p:spPr>
          <a:xfrm>
            <a:off x="6096000" y="0"/>
            <a:ext cx="6096000" cy="45603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800" y="1165920"/>
            <a:ext cx="8514108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554990" marR="5080" indent="-542925">
              <a:lnSpc>
                <a:spcPct val="100000"/>
              </a:lnSpc>
              <a:spcBef>
                <a:spcPts val="100"/>
              </a:spcBef>
            </a:pPr>
            <a:r>
              <a:rPr lang="fr-FR" sz="3200" spc="-5" dirty="0"/>
              <a:t>Soutenance de dossier industriel</a:t>
            </a:r>
            <a:endParaRPr sz="3200" i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338D524-1A26-4050-BFA7-EEB2DF42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</a:t>
            </a:fld>
            <a:endParaRPr lang="fr-FR" dirty="0"/>
          </a:p>
        </p:txBody>
      </p:sp>
      <p:sp>
        <p:nvSpPr>
          <p:cNvPr id="4" name="object 4"/>
          <p:cNvSpPr txBox="1"/>
          <p:nvPr/>
        </p:nvSpPr>
        <p:spPr>
          <a:xfrm>
            <a:off x="1066800" y="5575759"/>
            <a:ext cx="4234790" cy="51809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lang="fr-FR" sz="1600" b="1" spc="-5" dirty="0">
                <a:solidFill>
                  <a:srgbClr val="0070C0"/>
                </a:solidFill>
                <a:latin typeface="Arial"/>
                <a:cs typeface="Arial"/>
              </a:rPr>
              <a:t>Mohamed Hatem ALLOUCHE</a:t>
            </a:r>
          </a:p>
          <a:p>
            <a:pPr algn="ctr">
              <a:spcBef>
                <a:spcPts val="100"/>
              </a:spcBef>
            </a:pPr>
            <a:r>
              <a:rPr lang="fr-FR" sz="1600" b="1" dirty="0">
                <a:solidFill>
                  <a:srgbClr val="0070C0"/>
                </a:solidFill>
                <a:latin typeface="Arial"/>
                <a:cs typeface="Arial"/>
              </a:rPr>
              <a:t>9111083155</a:t>
            </a:r>
            <a:endParaRPr sz="1600" b="1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C8A7931-C7A4-406B-BFB4-371F54507C40}"/>
              </a:ext>
            </a:extLst>
          </p:cNvPr>
          <p:cNvSpPr txBox="1"/>
          <p:nvPr/>
        </p:nvSpPr>
        <p:spPr>
          <a:xfrm>
            <a:off x="2590800" y="3888034"/>
            <a:ext cx="2438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 juin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E8BE4-D112-4220-950C-65FC1D1835C7}"/>
              </a:ext>
            </a:extLst>
          </p:cNvPr>
          <p:cNvSpPr/>
          <p:nvPr/>
        </p:nvSpPr>
        <p:spPr>
          <a:xfrm>
            <a:off x="6379754" y="398294"/>
            <a:ext cx="1027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pc="-55" dirty="0">
                <a:solidFill>
                  <a:srgbClr val="615858"/>
                </a:solidFill>
                <a:latin typeface="Lucida Sans Unicode"/>
                <a:cs typeface="Lucida Sans Unicode"/>
              </a:rPr>
              <a:t>ZENEO®</a:t>
            </a:r>
            <a:endParaRPr lang="fr-FR" dirty="0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D6724716-35B6-419E-97E9-3FC63D076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552778"/>
            <a:ext cx="3429001" cy="69404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982F2DB-2646-46B2-8F51-4800B4004D89}"/>
              </a:ext>
            </a:extLst>
          </p:cNvPr>
          <p:cNvSpPr txBox="1"/>
          <p:nvPr/>
        </p:nvSpPr>
        <p:spPr>
          <a:xfrm>
            <a:off x="293990" y="188481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spc="-5" dirty="0"/>
              <a:t>Agrégation Externe SII, option Ingénierie Mécanique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2E2B159-D528-4C3E-A473-A5867E43E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10</a:t>
            </a:fld>
            <a:endParaRPr lang="fr-FR" dirty="0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8DFFC488-AB58-4C3D-88D1-11706496A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6" y="1150949"/>
            <a:ext cx="7210425" cy="57832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FB0583F-7544-47D3-A955-248DEAB77C25}"/>
              </a:ext>
            </a:extLst>
          </p:cNvPr>
          <p:cNvSpPr/>
          <p:nvPr/>
        </p:nvSpPr>
        <p:spPr>
          <a:xfrm>
            <a:off x="1672858" y="136525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1 - c) Présentation de l’entreprise partenaire CROSSJECT 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F6D4A6-CF55-425E-B123-4C813927733F}"/>
              </a:ext>
            </a:extLst>
          </p:cNvPr>
          <p:cNvSpPr txBox="1"/>
          <p:nvPr/>
        </p:nvSpPr>
        <p:spPr>
          <a:xfrm>
            <a:off x="7848600" y="2334414"/>
            <a:ext cx="3276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CROSSJECT, entreprise bourguignonne créée en 2001 :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Laboratoire pharmaceutique depuis 2019,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site R&amp;D (Dijon, 21)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 site production (Gray, 70)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400 brevets,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10 000 tests,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 études cliniques,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100 M€ d’investissements,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CA95A54-B75B-4C80-B6D6-C5BE014F96D2}"/>
              </a:ext>
            </a:extLst>
          </p:cNvPr>
          <p:cNvSpPr txBox="1"/>
          <p:nvPr/>
        </p:nvSpPr>
        <p:spPr>
          <a:xfrm>
            <a:off x="44356" y="849868"/>
            <a:ext cx="434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Résumé des échanges avec l’entreprise</a:t>
            </a:r>
          </a:p>
        </p:txBody>
      </p:sp>
    </p:spTree>
    <p:extLst>
      <p:ext uri="{BB962C8B-B14F-4D97-AF65-F5344CB8AC3E}">
        <p14:creationId xmlns:p14="http://schemas.microsoft.com/office/powerpoint/2010/main" val="309736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0DBEDB-541E-4AD7-85F1-F80F79AB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5E418-0E83-45AD-A245-B7B5FEE1E655}"/>
              </a:ext>
            </a:extLst>
          </p:cNvPr>
          <p:cNvSpPr/>
          <p:nvPr/>
        </p:nvSpPr>
        <p:spPr>
          <a:xfrm>
            <a:off x="2857500" y="2387689"/>
            <a:ext cx="6477000" cy="208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2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Dossier technique et scientifique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Analyse fonctionnelle et structurelle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actionneur »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générateur de gaz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mécanisme d’injection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072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3234216-B2A1-4710-B612-FD5996904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65790C6-A2D0-4746-A903-34089949DD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57346"/>
            <a:ext cx="8933964" cy="57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5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A30CA31-6097-4FE1-A6C8-F02347738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9" y="16042"/>
            <a:ext cx="10348971" cy="714675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840298-DBD4-40CC-98AC-B73061179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8555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A790349-10EF-441A-87ED-7B37B36F5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023" y="0"/>
            <a:ext cx="9678407" cy="73152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D10BCD6-0510-49C7-A6CA-87E3AAB6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612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61DEC9-B3E1-4975-A397-3036C39E4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15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FC41A62-14F4-42E1-8F83-1BD308985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58303"/>
            <a:ext cx="8077200" cy="54636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DF2E2E-91E1-4D50-A17F-C83D7B22FE65}"/>
              </a:ext>
            </a:extLst>
          </p:cNvPr>
          <p:cNvSpPr/>
          <p:nvPr/>
        </p:nvSpPr>
        <p:spPr>
          <a:xfrm>
            <a:off x="1672858" y="136525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Chaîne d’énergie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2263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34DCCA-2EDC-4AD0-9DB7-3F6372F30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16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C9F57-2522-430A-A25F-002E6632F62F}"/>
              </a:ext>
            </a:extLst>
          </p:cNvPr>
          <p:cNvSpPr/>
          <p:nvPr/>
        </p:nvSpPr>
        <p:spPr>
          <a:xfrm>
            <a:off x="1672858" y="136525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Vue éclatée du système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A04615-3822-4682-A898-3CE37944C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609600"/>
            <a:ext cx="8504047" cy="624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7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C0DBEDB-541E-4AD7-85F1-F80F79AB5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25E418-0E83-45AD-A245-B7B5FEE1E655}"/>
              </a:ext>
            </a:extLst>
          </p:cNvPr>
          <p:cNvSpPr/>
          <p:nvPr/>
        </p:nvSpPr>
        <p:spPr>
          <a:xfrm>
            <a:off x="2857500" y="2387689"/>
            <a:ext cx="6477000" cy="208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2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Dossier technique et scientifique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Analyse fonctionnelle et structurelle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actionneur »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générateur de gaz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mécanisme d’injection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4097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74205B3-4914-43C9-B6B9-CED8149D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5600" y="1600200"/>
            <a:ext cx="4826399" cy="5281863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716E80E-876B-41D1-963C-431FCFAD5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2B8219B-54E6-462C-8E87-298BDB7A0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323451"/>
            <a:ext cx="6083968" cy="308151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77A783-2DF1-4626-9CE1-D8E2FCECBC2E}"/>
              </a:ext>
            </a:extLst>
          </p:cNvPr>
          <p:cNvSpPr txBox="1"/>
          <p:nvPr/>
        </p:nvSpPr>
        <p:spPr>
          <a:xfrm>
            <a:off x="12032" y="1674674"/>
            <a:ext cx="7324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3 démarches de résolution : </a:t>
            </a:r>
          </a:p>
          <a:p>
            <a:pPr algn="ctr"/>
            <a:endParaRPr lang="fr-FR" b="1" dirty="0">
              <a:solidFill>
                <a:srgbClr val="0070C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Analytique ; conservation de l’énergie mécanique ; point matériel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Analytique + modélisation causale et acausale ; oscillateur harmonique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Simulation numérique dynamique – </a:t>
            </a:r>
            <a:r>
              <a:rPr lang="fr-FR" dirty="0" err="1"/>
              <a:t>Solidworks</a:t>
            </a:r>
            <a:r>
              <a:rPr lang="fr-FR" dirty="0"/>
              <a:t> ; solides indéformables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D9D459-91CB-45A7-8D42-E923FF1E002D}"/>
              </a:ext>
            </a:extLst>
          </p:cNvPr>
          <p:cNvSpPr/>
          <p:nvPr/>
        </p:nvSpPr>
        <p:spPr>
          <a:xfrm>
            <a:off x="1672858" y="136525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Objectif : mouvement du percuteur jusqu’à l’impact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042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0F007F5A-0BAC-43B1-A3E0-B313E114A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40" y="3657600"/>
            <a:ext cx="6259309" cy="32004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B20139A-6236-41E6-AE4E-E7007218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5822751" cy="120961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12AF3CF-BF01-4776-B0A2-1A956B53CD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675"/>
            <a:ext cx="6259309" cy="300012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70B25F9-AE08-40FB-997A-3698FE4A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19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30CA204-DCAD-4C8D-BB36-1E41D2DDA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510" y="4876800"/>
            <a:ext cx="3890049" cy="1447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11094B2-D7FE-40A6-94B7-2A9C95700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0" y="6123770"/>
            <a:ext cx="6211730" cy="68398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12A5B3F-9A41-419A-999C-299FC7695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056" y="41052"/>
            <a:ext cx="5284794" cy="3768947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5428FEC-5AE8-4F63-8B54-9A8AD3765027}"/>
              </a:ext>
            </a:extLst>
          </p:cNvPr>
          <p:cNvSpPr txBox="1"/>
          <p:nvPr/>
        </p:nvSpPr>
        <p:spPr>
          <a:xfrm>
            <a:off x="155574" y="123709"/>
            <a:ext cx="551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Conservation de l’énergie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B2CD10C-AEBA-4DE5-83F1-03665B0E1FA3}"/>
              </a:ext>
            </a:extLst>
          </p:cNvPr>
          <p:cNvSpPr txBox="1"/>
          <p:nvPr/>
        </p:nvSpPr>
        <p:spPr>
          <a:xfrm>
            <a:off x="311150" y="4457227"/>
            <a:ext cx="551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rgbClr val="0070C0"/>
                </a:solidFill>
              </a:rPr>
              <a:t>Système masse-ressort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E158CE-0AF7-40D7-AF29-B922DA6C5F78}"/>
              </a:ext>
            </a:extLst>
          </p:cNvPr>
          <p:cNvSpPr txBox="1"/>
          <p:nvPr/>
        </p:nvSpPr>
        <p:spPr>
          <a:xfrm>
            <a:off x="-1295400" y="2007995"/>
            <a:ext cx="551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Matlab / Simulink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311159B-3AD0-4B01-BB8E-F00E4A1D2EAE}"/>
              </a:ext>
            </a:extLst>
          </p:cNvPr>
          <p:cNvSpPr txBox="1"/>
          <p:nvPr/>
        </p:nvSpPr>
        <p:spPr>
          <a:xfrm>
            <a:off x="8077200" y="3372756"/>
            <a:ext cx="5511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>
                <a:solidFill>
                  <a:schemeClr val="bg1">
                    <a:lumMod val="65000"/>
                  </a:schemeClr>
                </a:solidFill>
              </a:rPr>
              <a:t>Matlab / </a:t>
            </a:r>
            <a:r>
              <a:rPr lang="fr-FR" sz="1600" i="1" dirty="0" err="1">
                <a:solidFill>
                  <a:schemeClr val="bg1">
                    <a:lumMod val="65000"/>
                  </a:schemeClr>
                </a:solidFill>
              </a:rPr>
              <a:t>Simscape</a:t>
            </a:r>
            <a:endParaRPr lang="fr-FR" sz="1600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0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514600"/>
            <a:ext cx="12191999" cy="9372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33601" y="228601"/>
            <a:ext cx="5038725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600" b="1" spc="-55" dirty="0">
                <a:solidFill>
                  <a:srgbClr val="FFFFFF"/>
                </a:solidFill>
              </a:rPr>
              <a:t>PLAN</a:t>
            </a:r>
            <a:endParaRPr sz="3600" b="1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ABC619-51D6-4863-8250-4ADEAC128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</a:t>
            </a:fld>
            <a:endParaRPr lang="fr-FR" dirty="0"/>
          </a:p>
        </p:txBody>
      </p:sp>
      <p:sp>
        <p:nvSpPr>
          <p:cNvPr id="4" name="object 4"/>
          <p:cNvSpPr txBox="1"/>
          <p:nvPr/>
        </p:nvSpPr>
        <p:spPr>
          <a:xfrm>
            <a:off x="1784216" y="1458193"/>
            <a:ext cx="8227060" cy="567847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r>
              <a:rPr lang="fr-FR" sz="2000" b="1" spc="-5" dirty="0">
                <a:solidFill>
                  <a:srgbClr val="0070C0"/>
                </a:solidFill>
                <a:latin typeface="Arial"/>
                <a:cs typeface="Arial"/>
              </a:rPr>
              <a:t>Introduction générale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Présentation du candidat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Présentation du système dans son contexte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Présentation de l’entreprise partenaire</a:t>
            </a:r>
            <a:endParaRPr sz="16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527685" indent="-515620">
              <a:spcBef>
                <a:spcPts val="960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r>
              <a:rPr lang="fr-FR" sz="2000" b="1" spc="-5" dirty="0">
                <a:solidFill>
                  <a:srgbClr val="0070C0"/>
                </a:solidFill>
                <a:latin typeface="Arial"/>
                <a:cs typeface="Arial"/>
              </a:rPr>
              <a:t>Dossier technique et scientifique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Analyse fonctionnelle et structurelle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actionneur »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générateur de gaz »</a:t>
            </a:r>
            <a:endParaRPr lang="fr-FR" sz="16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mécanisme d’injection »</a:t>
            </a:r>
            <a:endParaRPr lang="fr-FR" sz="1600" dirty="0">
              <a:solidFill>
                <a:srgbClr val="0070C0"/>
              </a:solidFill>
              <a:latin typeface="Arial"/>
              <a:cs typeface="Arial"/>
            </a:endParaRPr>
          </a:p>
          <a:p>
            <a:pPr marL="527685" indent="-515620">
              <a:spcBef>
                <a:spcPts val="960"/>
              </a:spcBef>
              <a:buSzPct val="150000"/>
              <a:buFontTx/>
              <a:buAutoNum type="arabicPeriod"/>
              <a:tabLst>
                <a:tab pos="527685" algn="l"/>
                <a:tab pos="528320" algn="l"/>
              </a:tabLst>
            </a:pPr>
            <a:r>
              <a:rPr lang="fr-FR" sz="2000" b="1" spc="-25" dirty="0">
                <a:solidFill>
                  <a:srgbClr val="0070C0"/>
                </a:solidFill>
                <a:latin typeface="Arial"/>
                <a:cs typeface="Arial"/>
              </a:rPr>
              <a:t>Exploitation pédagogique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dirty="0">
                <a:solidFill>
                  <a:srgbClr val="0070C0"/>
                </a:solidFill>
                <a:latin typeface="Arial"/>
                <a:cs typeface="Arial"/>
              </a:rPr>
              <a:t>Niveau ciblé : STI2D EE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dirty="0">
                <a:solidFill>
                  <a:srgbClr val="0070C0"/>
                </a:solidFill>
                <a:latin typeface="Arial"/>
                <a:cs typeface="Arial"/>
              </a:rPr>
              <a:t>Film synthétique de la séquence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z="1600" dirty="0">
                <a:solidFill>
                  <a:srgbClr val="0070C0"/>
                </a:solidFill>
                <a:latin typeface="Arial"/>
                <a:cs typeface="Arial"/>
              </a:rPr>
              <a:t>Description complète de la séquence</a:t>
            </a:r>
          </a:p>
          <a:p>
            <a:pPr marL="12065">
              <a:spcBef>
                <a:spcPts val="965"/>
              </a:spcBef>
              <a:buSzPct val="150000"/>
              <a:tabLst>
                <a:tab pos="527685" algn="l"/>
                <a:tab pos="528320" algn="l"/>
              </a:tabLst>
            </a:pPr>
            <a:endParaRPr lang="fr-FR" sz="1600" spc="-5" dirty="0">
              <a:solidFill>
                <a:srgbClr val="0070C0"/>
              </a:solidFill>
              <a:latin typeface="Arial"/>
              <a:cs typeface="Arial"/>
            </a:endParaRPr>
          </a:p>
          <a:p>
            <a:pPr marL="527685" indent="-515620">
              <a:spcBef>
                <a:spcPts val="965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endParaRPr sz="1600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F263994B-E241-4060-A3A8-290787B7D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210" y="4312326"/>
            <a:ext cx="5836790" cy="254567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BFE3303-D4AB-41A4-90BD-ECA9209D0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7767" y="6500896"/>
            <a:ext cx="952499" cy="274320"/>
          </a:xfrm>
        </p:spPr>
        <p:txBody>
          <a:bodyPr>
            <a:normAutofit/>
          </a:bodyPr>
          <a:lstStyle/>
          <a:p>
            <a:pPr marL="38100">
              <a:spcAft>
                <a:spcPts val="600"/>
              </a:spcAft>
            </a:pPr>
            <a:fld id="{81D60167-4931-47E6-BA6A-407CBD079E47}" type="slidenum">
              <a:rPr lang="fr-FR" smtClean="0"/>
              <a:pPr marL="38100">
                <a:spcAft>
                  <a:spcPts val="600"/>
                </a:spcAft>
              </a:pPr>
              <a:t>20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A588ED1-1660-41E7-849B-23E3032555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-184236"/>
            <a:ext cx="6400800" cy="449656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CDDD92-7AD1-4F58-BA0C-AF68151880F4}"/>
              </a:ext>
            </a:extLst>
          </p:cNvPr>
          <p:cNvSpPr/>
          <p:nvPr/>
        </p:nvSpPr>
        <p:spPr>
          <a:xfrm>
            <a:off x="-1371600" y="136898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Etude du mouvement du percuteur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869DE39-9E5C-496D-AF9D-ED916FF82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971800"/>
            <a:ext cx="6355210" cy="3886200"/>
          </a:xfrm>
          <a:prstGeom prst="rect">
            <a:avLst/>
          </a:prstGeom>
        </p:spPr>
      </p:pic>
      <p:pic>
        <p:nvPicPr>
          <p:cNvPr id="8" name="Animation_Actionneur">
            <a:hlinkClick r:id="" action="ppaction://media"/>
            <a:extLst>
              <a:ext uri="{FF2B5EF4-FFF2-40B4-BE49-F238E27FC236}">
                <a16:creationId xmlns:a16="http://schemas.microsoft.com/office/drawing/2014/main" id="{125B9D9D-A158-44BE-B668-A679FA5CE0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627175"/>
            <a:ext cx="6583810" cy="23446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1CA60D-1ED1-4C7A-A82F-608C941674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0774" y="1015380"/>
            <a:ext cx="1715538" cy="187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8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F0BCCA-2CEC-4990-A0F3-3E5DF7B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57EEF3-2BB9-40E3-A7F9-4FCE6B044F95}"/>
              </a:ext>
            </a:extLst>
          </p:cNvPr>
          <p:cNvSpPr/>
          <p:nvPr/>
        </p:nvSpPr>
        <p:spPr>
          <a:xfrm>
            <a:off x="2857500" y="2387689"/>
            <a:ext cx="6477000" cy="208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2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Dossier technique et scientifique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Analyse fonctionnelle et structurelle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actionneur »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générateur de gaz »</a:t>
            </a:r>
            <a:endParaRPr lang="fr-FR" dirty="0">
              <a:solidFill>
                <a:srgbClr val="0070C0"/>
              </a:solidFill>
              <a:latin typeface="Arial"/>
              <a:cs typeface="Arial"/>
            </a:endParaRP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mécanisme d’injection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355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145FA0-920A-4ECA-9EF6-BC7C4383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22</a:t>
            </a:fld>
            <a:endParaRPr lang="fr-FR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9FBD4F4-EA2A-474E-BB95-24FD2C0535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625031"/>
              </p:ext>
            </p:extLst>
          </p:nvPr>
        </p:nvGraphicFramePr>
        <p:xfrm>
          <a:off x="1103375" y="441326"/>
          <a:ext cx="9488425" cy="641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 4">
            <a:extLst>
              <a:ext uri="{FF2B5EF4-FFF2-40B4-BE49-F238E27FC236}">
                <a16:creationId xmlns:a16="http://schemas.microsoft.com/office/drawing/2014/main" id="{BAC25A2A-B260-4880-B181-7BD4A1F98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2133600"/>
            <a:ext cx="7659623" cy="93503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EDE9F89-030B-44D9-8D44-42731861BF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9624" y="3569567"/>
            <a:ext cx="6052576" cy="31519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C0925F-AF70-4BCF-84DE-60E598464B05}"/>
              </a:ext>
            </a:extLst>
          </p:cNvPr>
          <p:cNvSpPr/>
          <p:nvPr/>
        </p:nvSpPr>
        <p:spPr>
          <a:xfrm>
            <a:off x="1672858" y="0"/>
            <a:ext cx="884628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Etude thermochimique / objectif : bilan de matière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E897C-310E-4C31-B353-95EEA0BBB57A}"/>
              </a:ext>
            </a:extLst>
          </p:cNvPr>
          <p:cNvSpPr/>
          <p:nvPr/>
        </p:nvSpPr>
        <p:spPr>
          <a:xfrm>
            <a:off x="2362200" y="4876800"/>
            <a:ext cx="1447800" cy="533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4568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145FA0-920A-4ECA-9EF6-BC7C4383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23</a:t>
            </a:fld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C0925F-AF70-4BCF-84DE-60E598464B05}"/>
              </a:ext>
            </a:extLst>
          </p:cNvPr>
          <p:cNvSpPr/>
          <p:nvPr/>
        </p:nvSpPr>
        <p:spPr>
          <a:xfrm>
            <a:off x="1672858" y="0"/>
            <a:ext cx="937614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Etude thermodynamique / objectif : pression des gaz générés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78862BBC-0CB1-4396-AF57-969DBFD44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463934"/>
              </p:ext>
            </p:extLst>
          </p:nvPr>
        </p:nvGraphicFramePr>
        <p:xfrm>
          <a:off x="1371600" y="457200"/>
          <a:ext cx="9296400" cy="6264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97143479-19D8-409E-B6F4-C02A97533C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9875" y="490446"/>
            <a:ext cx="7172325" cy="10430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25BC3F7-EAB9-43AA-9133-B97B84038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8453" y="1752600"/>
            <a:ext cx="6415093" cy="5572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69C08F-E6AA-4C19-AE19-30E1EA2D59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6974" y="2825496"/>
            <a:ext cx="7858125" cy="6035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481D20C-D71D-468C-BF46-5D1A59308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0" y="3829850"/>
            <a:ext cx="6096000" cy="66595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D20D45-F141-45B9-A9D5-0AC0F2FFCC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5518270"/>
            <a:ext cx="2286000" cy="5810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6CB099-BB56-4906-8EF2-A5CFF6DA15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7028" y="5013325"/>
            <a:ext cx="5736820" cy="14636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30745C9-6F83-49EF-9CFD-8A32D50BE191}"/>
              </a:ext>
            </a:extLst>
          </p:cNvPr>
          <p:cNvSpPr txBox="1"/>
          <p:nvPr/>
        </p:nvSpPr>
        <p:spPr>
          <a:xfrm>
            <a:off x="4419600" y="4355068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fr-FR" b="1" u="sng" baseline="30000" dirty="0">
                <a:solidFill>
                  <a:schemeClr val="bg1">
                    <a:lumMod val="50000"/>
                  </a:schemeClr>
                </a:solidFill>
              </a:rPr>
              <a:t>er</a:t>
            </a:r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 principe de la thermodynamique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1ED67AC-938B-43D4-BF4F-5BDC472671D8}"/>
              </a:ext>
            </a:extLst>
          </p:cNvPr>
          <p:cNvSpPr txBox="1"/>
          <p:nvPr/>
        </p:nvSpPr>
        <p:spPr>
          <a:xfrm>
            <a:off x="2466974" y="5237202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chemeClr val="bg1">
                    <a:lumMod val="50000"/>
                  </a:schemeClr>
                </a:solidFill>
              </a:rPr>
              <a:t>Loi des gaz parfaits</a:t>
            </a:r>
          </a:p>
        </p:txBody>
      </p:sp>
    </p:spTree>
    <p:extLst>
      <p:ext uri="{BB962C8B-B14F-4D97-AF65-F5344CB8AC3E}">
        <p14:creationId xmlns:p14="http://schemas.microsoft.com/office/powerpoint/2010/main" val="390243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1DC13DB-51B0-4D10-B6C4-5EA2624AA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24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FB7CDF-8DB4-4F5C-98ED-43F80CD92233}"/>
              </a:ext>
            </a:extLst>
          </p:cNvPr>
          <p:cNvSpPr/>
          <p:nvPr/>
        </p:nvSpPr>
        <p:spPr>
          <a:xfrm>
            <a:off x="2857500" y="2387689"/>
            <a:ext cx="6477000" cy="2082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2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Dossier technique et scientifique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Analyse fonctionnelle et structurelle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actionneur »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Etude du sous-système « générateur de gaz »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Etude du sous-système « mécanisme d’injection »</a:t>
            </a:r>
            <a:endParaRPr lang="fr-FR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757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D5AA16DC-F78D-488F-8753-B5C33E6CB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681163"/>
            <a:ext cx="5616575" cy="823912"/>
          </a:xfrm>
        </p:spPr>
        <p:txBody>
          <a:bodyPr>
            <a:normAutofit/>
          </a:bodyPr>
          <a:lstStyle/>
          <a:p>
            <a:r>
              <a:rPr lang="fr-FR" u="sng" dirty="0">
                <a:solidFill>
                  <a:srgbClr val="00B050"/>
                </a:solidFill>
              </a:rPr>
              <a:t>Conservation de l’énergie en fluide parfait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9B050535-1BD0-43D8-9E67-FF3C76CE84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0" y="2842806"/>
            <a:ext cx="5616575" cy="4246157"/>
          </a:xfrm>
        </p:spPr>
        <p:txBody>
          <a:bodyPr>
            <a:normAutofit/>
          </a:bodyPr>
          <a:lstStyle/>
          <a:p>
            <a:r>
              <a:rPr lang="fr-FR" sz="2400" dirty="0"/>
              <a:t>Géométrie non prise en compte</a:t>
            </a:r>
          </a:p>
          <a:p>
            <a:r>
              <a:rPr lang="fr-FR" sz="2400" dirty="0"/>
              <a:t>Loi de Bernoulli,</a:t>
            </a:r>
          </a:p>
          <a:p>
            <a:r>
              <a:rPr lang="fr-FR" sz="2400" dirty="0"/>
              <a:t>Vitesse d’éjection directement fonction de 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la pression des gaz générés,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la section d’entrée du tube en verre,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fr-FR" sz="2000" dirty="0"/>
              <a:t>la section de sortie de la buse.</a:t>
            </a:r>
          </a:p>
          <a:p>
            <a:r>
              <a:rPr lang="fr-FR" sz="2400" dirty="0"/>
              <a:t>Temps d’injection connaissant le débit.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77615CE-AC3A-46E9-B563-418BCBB987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u="sng" dirty="0">
                <a:solidFill>
                  <a:srgbClr val="00B050"/>
                </a:solidFill>
              </a:rPr>
              <a:t>Simulation numérique en fluide réel</a:t>
            </a: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789DC4F5-F5FE-48D5-BECC-7A030938F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42807"/>
            <a:ext cx="6019800" cy="3684588"/>
          </a:xfrm>
        </p:spPr>
        <p:txBody>
          <a:bodyPr>
            <a:normAutofit/>
          </a:bodyPr>
          <a:lstStyle/>
          <a:p>
            <a:r>
              <a:rPr lang="fr-FR" sz="2400" dirty="0"/>
              <a:t>Géométrie 3D ZENEO prise en compte,</a:t>
            </a:r>
          </a:p>
          <a:p>
            <a:r>
              <a:rPr lang="fr-FR" sz="2400" dirty="0"/>
              <a:t>Ecoulement turbulent,</a:t>
            </a:r>
          </a:p>
          <a:p>
            <a:r>
              <a:rPr lang="fr-FR" sz="2400" dirty="0"/>
              <a:t>Fluide visqueux,</a:t>
            </a:r>
          </a:p>
          <a:p>
            <a:r>
              <a:rPr lang="fr-FR" sz="2400" dirty="0"/>
              <a:t>Modèle aux éléments finis,</a:t>
            </a:r>
          </a:p>
          <a:p>
            <a:r>
              <a:rPr lang="fr-FR" sz="2400" dirty="0"/>
              <a:t>Temps d’injection connaissant le débit.</a:t>
            </a:r>
          </a:p>
          <a:p>
            <a:pPr marL="0" indent="0">
              <a:buNone/>
            </a:pPr>
            <a:endParaRPr lang="fr-FR" sz="24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D4F832C-7443-4BEB-B4DE-A1CED818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25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C8265F-2F99-4C03-8814-4D5D76E84EFA}"/>
              </a:ext>
            </a:extLst>
          </p:cNvPr>
          <p:cNvSpPr/>
          <p:nvPr/>
        </p:nvSpPr>
        <p:spPr>
          <a:xfrm>
            <a:off x="457200" y="136525"/>
            <a:ext cx="1143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Objectif : Temps d’injection de 0,7 </a:t>
            </a:r>
            <a:r>
              <a:rPr lang="fr-FR" sz="3200" b="1" u="sng" spc="-5" dirty="0" err="1">
                <a:solidFill>
                  <a:srgbClr val="0070C0"/>
                </a:solidFill>
                <a:latin typeface="Arial"/>
                <a:cs typeface="Arial"/>
              </a:rPr>
              <a:t>mL</a:t>
            </a: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 de médicament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4D0E59-8BC7-4B0C-9994-BA5643BBC682}"/>
              </a:ext>
            </a:extLst>
          </p:cNvPr>
          <p:cNvSpPr txBox="1"/>
          <p:nvPr/>
        </p:nvSpPr>
        <p:spPr>
          <a:xfrm>
            <a:off x="3189287" y="1343431"/>
            <a:ext cx="586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u="sng" spc="-5" dirty="0">
                <a:solidFill>
                  <a:srgbClr val="FF0000"/>
                </a:solidFill>
                <a:latin typeface="Arial"/>
                <a:cs typeface="Arial"/>
              </a:rPr>
              <a:t>2 démarches de résolution</a:t>
            </a:r>
            <a:endParaRPr lang="fr-FR" sz="2000" b="1" u="sng" spc="-5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fr-FR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EB492C9-3ED0-49A2-A4D2-37854490B6B5}"/>
              </a:ext>
            </a:extLst>
          </p:cNvPr>
          <p:cNvCxnSpPr/>
          <p:nvPr/>
        </p:nvCxnSpPr>
        <p:spPr>
          <a:xfrm>
            <a:off x="5997575" y="1905000"/>
            <a:ext cx="22226" cy="462239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575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AC13BE8-0251-4885-A4FD-FE2A9D570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26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1BEB50-461F-4EA7-8AAF-267B47962998}"/>
              </a:ext>
            </a:extLst>
          </p:cNvPr>
          <p:cNvSpPr/>
          <p:nvPr/>
        </p:nvSpPr>
        <p:spPr>
          <a:xfrm>
            <a:off x="1672858" y="298211"/>
            <a:ext cx="88462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Conservation de l’énergie en fluide parfait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727AD4C-BFC5-4759-AB54-5760C4F2F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999" y="4371975"/>
            <a:ext cx="7961601" cy="2028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B89300-F539-423D-98FA-EECEFBC24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2438400"/>
            <a:ext cx="2744546" cy="80593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72532959-4DD4-423A-A0A0-407990B5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6" y="1456250"/>
            <a:ext cx="4005954" cy="4867275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E7B14FD4-8D97-48B0-BED6-DFE4CA493B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1733" y="1456250"/>
            <a:ext cx="3038475" cy="202882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556DCD06-4227-416C-BED1-61693D04A1AB}"/>
              </a:ext>
            </a:extLst>
          </p:cNvPr>
          <p:cNvSpPr txBox="1"/>
          <p:nvPr/>
        </p:nvSpPr>
        <p:spPr>
          <a:xfrm>
            <a:off x="8915400" y="2149987"/>
            <a:ext cx="303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50"/>
                </a:solidFill>
              </a:rPr>
              <a:t>Loi de Bernoulli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433BBFFD-BE7C-4FAD-BFD8-AC3E4493D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582" y="3118900"/>
            <a:ext cx="2022689" cy="9880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18977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9ED4DE2-E54F-49CF-BA71-2D4BEB10C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27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5F16D98-2527-4980-8650-4A0F9D8A26B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95400"/>
            <a:ext cx="3886200" cy="26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37DC82B9-61FD-42C8-9EC0-8131C6C9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40326"/>
            <a:ext cx="7338556" cy="2645874"/>
          </a:xfrm>
          <a:prstGeom prst="rect">
            <a:avLst/>
          </a:prstGeom>
        </p:spPr>
      </p:pic>
      <p:pic>
        <p:nvPicPr>
          <p:cNvPr id="1025" name="Image 19">
            <a:extLst>
              <a:ext uri="{FF2B5EF4-FFF2-40B4-BE49-F238E27FC236}">
                <a16:creationId xmlns:a16="http://schemas.microsoft.com/office/drawing/2014/main" id="{76DB9A72-695D-4725-A276-4BC2171F4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948309"/>
            <a:ext cx="4419600" cy="285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FE347085-E733-436E-B1BF-9C4916348BD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4114800"/>
            <a:ext cx="6400800" cy="245427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CF4EDB-220E-49D1-979F-07E57546BECE}"/>
              </a:ext>
            </a:extLst>
          </p:cNvPr>
          <p:cNvSpPr/>
          <p:nvPr/>
        </p:nvSpPr>
        <p:spPr>
          <a:xfrm>
            <a:off x="1407929" y="325577"/>
            <a:ext cx="93761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Simulation numérique – Validation du maillage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946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E20218-1C35-4CFF-AD57-B5A50A968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28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A075013-46B4-43D1-8F71-AABE4B7FB69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7010400" cy="5045075"/>
          </a:xfrm>
          <a:prstGeom prst="rect">
            <a:avLst/>
          </a:prstGeom>
          <a:noFill/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AFA3CD7-007F-49CC-AE0C-86AE8154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628"/>
            <a:ext cx="6096000" cy="44771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A76818-0E71-4D6C-9075-E4A1D375FB69}"/>
              </a:ext>
            </a:extLst>
          </p:cNvPr>
          <p:cNvSpPr/>
          <p:nvPr/>
        </p:nvSpPr>
        <p:spPr>
          <a:xfrm>
            <a:off x="1484129" y="3328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Simulation numérique – Résultats comparatifs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4052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8B09D6F-953A-4781-B183-E2D6E9F9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29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401F3DA-2D9B-4FB7-8077-100164C86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3061641"/>
            <a:ext cx="5706717" cy="4953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BC5E3AE-42B9-44A7-A66B-F857A091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06" y="3661074"/>
            <a:ext cx="2139828" cy="56197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B603EF3-3156-4695-84E2-F4B85A5C1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4800" y="4327182"/>
            <a:ext cx="3168736" cy="66769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DE9128C-A817-4668-B7CD-F11AA2502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9900" y="5116477"/>
            <a:ext cx="2637954" cy="66769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3E15F44-5AEE-4B58-B5C3-4C92AD2AF5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424" y="5937249"/>
            <a:ext cx="1757510" cy="6079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F407627-A3D4-42D8-A2D1-D67B321AE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418" y="844911"/>
            <a:ext cx="5151785" cy="17135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519E4C-CC1C-4D5C-ABC5-4FD6AFB296E4}"/>
              </a:ext>
            </a:extLst>
          </p:cNvPr>
          <p:cNvSpPr/>
          <p:nvPr/>
        </p:nvSpPr>
        <p:spPr>
          <a:xfrm>
            <a:off x="1484129" y="762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Validation des résultats de pertes de charge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0D6C690-59B7-4B31-A793-024C8B0E50CE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013320"/>
            <a:ext cx="3025726" cy="191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2BD241-1936-4EF6-B710-043482B33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558415"/>
            <a:ext cx="6038850" cy="42481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468009-E5FC-4B68-9337-204CF58F3CC2}"/>
              </a:ext>
            </a:extLst>
          </p:cNvPr>
          <p:cNvSpPr/>
          <p:nvPr/>
        </p:nvSpPr>
        <p:spPr>
          <a:xfrm>
            <a:off x="7772400" y="4327182"/>
            <a:ext cx="3581400" cy="1517498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6569A818-3ADF-417E-8F7E-21F0A8C7996F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4419602" y="5085931"/>
            <a:ext cx="3352799" cy="1635544"/>
          </a:xfrm>
          <a:prstGeom prst="bentConnector3">
            <a:avLst>
              <a:gd name="adj1" fmla="val 34895"/>
            </a:avLst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801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DA2CBD-7833-48FE-8CEF-5C13450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A1024-FCC8-4EE2-8FD9-0F6715C82D6E}"/>
              </a:ext>
            </a:extLst>
          </p:cNvPr>
          <p:cNvSpPr/>
          <p:nvPr/>
        </p:nvSpPr>
        <p:spPr>
          <a:xfrm>
            <a:off x="2514600" y="2421032"/>
            <a:ext cx="7239000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Introduction générale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Présentation du candidat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du système dans son contexte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de l’entreprise partenaire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2690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5CECC1-9358-444E-ADB4-722B51B69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30</a:t>
            </a:fld>
            <a:endParaRPr lang="fr-FR" dirty="0"/>
          </a:p>
        </p:txBody>
      </p:sp>
      <p:pic>
        <p:nvPicPr>
          <p:cNvPr id="3" name="Animation_Injection">
            <a:hlinkClick r:id="" action="ppaction://media"/>
            <a:extLst>
              <a:ext uri="{FF2B5EF4-FFF2-40B4-BE49-F238E27FC236}">
                <a16:creationId xmlns:a16="http://schemas.microsoft.com/office/drawing/2014/main" id="{C5E380B9-6C08-4157-BA87-25A81D5EF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67" y="1219200"/>
            <a:ext cx="12030667" cy="4419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446A9D5-F3E3-404E-9598-29EC9C94065B}"/>
              </a:ext>
            </a:extLst>
          </p:cNvPr>
          <p:cNvSpPr/>
          <p:nvPr/>
        </p:nvSpPr>
        <p:spPr>
          <a:xfrm>
            <a:off x="533400" y="298211"/>
            <a:ext cx="11125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Lignes de courant – Injection sous-cutanée (P = 150 bar)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56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F4F25A-C6A1-4BC8-8CEE-87D2BB5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B6843E-05E2-40B4-93FA-3B1050E1955C}"/>
              </a:ext>
            </a:extLst>
          </p:cNvPr>
          <p:cNvSpPr/>
          <p:nvPr/>
        </p:nvSpPr>
        <p:spPr>
          <a:xfrm>
            <a:off x="3048000" y="2854484"/>
            <a:ext cx="6096000" cy="1677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3"/>
              <a:tabLst>
                <a:tab pos="527685" algn="l"/>
                <a:tab pos="528320" algn="l"/>
              </a:tabLst>
            </a:pPr>
            <a:r>
              <a:rPr lang="fr-FR" sz="2400" b="1" spc="-25" dirty="0">
                <a:solidFill>
                  <a:srgbClr val="0070C0"/>
                </a:solidFill>
                <a:latin typeface="Arial"/>
                <a:cs typeface="Arial"/>
              </a:rPr>
              <a:t>Exploitation pédagogique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rgbClr val="0070C0"/>
                </a:solidFill>
                <a:latin typeface="Arial"/>
                <a:cs typeface="Arial"/>
              </a:rPr>
              <a:t>Niveau ciblé : STI2D EE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Film synthétique de la séquence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Description complète de la séquence</a:t>
            </a:r>
          </a:p>
        </p:txBody>
      </p:sp>
    </p:spTree>
    <p:extLst>
      <p:ext uri="{BB962C8B-B14F-4D97-AF65-F5344CB8AC3E}">
        <p14:creationId xmlns:p14="http://schemas.microsoft.com/office/powerpoint/2010/main" val="2294185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0D53A-F6D1-4BA9-B581-7459642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32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136606-62DE-4531-9A6F-656A66ED165A}"/>
              </a:ext>
            </a:extLst>
          </p:cNvPr>
          <p:cNvSpPr/>
          <p:nvPr/>
        </p:nvSpPr>
        <p:spPr>
          <a:xfrm>
            <a:off x="1484129" y="1524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Niveau ciblé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1D52D-A312-47CD-83A0-827C99001AA9}"/>
              </a:ext>
            </a:extLst>
          </p:cNvPr>
          <p:cNvSpPr/>
          <p:nvPr/>
        </p:nvSpPr>
        <p:spPr>
          <a:xfrm>
            <a:off x="533400" y="1800502"/>
            <a:ext cx="112014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Terminale STI2D spécialité EE « Energies et Environnement »,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socio-culturelle :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« replacer et d’interroger des produits dans leur environnement d’usage »,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i="1" dirty="0">
                <a:latin typeface="Arial" panose="020B0604020202020204" pitchFamily="34" charset="0"/>
                <a:cs typeface="Arial" panose="020B0604020202020204" pitchFamily="34" charset="0"/>
              </a:rPr>
              <a:t>« analyser des lignées de produits du passé dans leurs perfectionnements successifs, dans l’évolution de leurs usages ».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cs typeface="Arial" panose="020B0604020202020204" pitchFamily="34" charset="0"/>
              </a:rPr>
              <a:t>Dimension scientifique et technique 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Les 3 états de la matière (solide, liquide, gazeux) sont présents au sein du produit ZENEO,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richesse de la chaine d’énergie,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triptyque MEI (Matière, Energie, Information),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STEM (Science,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, Engineering and </a:t>
            </a:r>
            <a:r>
              <a:rPr lang="fr-FR" sz="2000" dirty="0" err="1">
                <a:latin typeface="Arial" panose="020B0604020202020204" pitchFamily="34" charset="0"/>
                <a:cs typeface="Arial" panose="020B0604020202020204" pitchFamily="34" charset="0"/>
              </a:rPr>
              <a:t>Mathematics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) : liaison avec les disciplines de la chimie et de la santé dans une logique interdisciplinaire et collaborative.</a:t>
            </a:r>
          </a:p>
        </p:txBody>
      </p:sp>
    </p:spTree>
    <p:extLst>
      <p:ext uri="{BB962C8B-B14F-4D97-AF65-F5344CB8AC3E}">
        <p14:creationId xmlns:p14="http://schemas.microsoft.com/office/powerpoint/2010/main" val="3633030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F4F25A-C6A1-4BC8-8CEE-87D2BB5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33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B6843E-05E2-40B4-93FA-3B1050E1955C}"/>
              </a:ext>
            </a:extLst>
          </p:cNvPr>
          <p:cNvSpPr/>
          <p:nvPr/>
        </p:nvSpPr>
        <p:spPr>
          <a:xfrm>
            <a:off x="3048000" y="2854484"/>
            <a:ext cx="6096000" cy="1677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3"/>
              <a:tabLst>
                <a:tab pos="527685" algn="l"/>
                <a:tab pos="528320" algn="l"/>
              </a:tabLst>
            </a:pPr>
            <a:r>
              <a:rPr lang="fr-FR" sz="2400" b="1" spc="-25" dirty="0">
                <a:solidFill>
                  <a:srgbClr val="0070C0"/>
                </a:solidFill>
                <a:latin typeface="Arial"/>
                <a:cs typeface="Arial"/>
              </a:rPr>
              <a:t>Exploitation pédagogique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Niveau ciblé : STI2D EE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rgbClr val="0070C0"/>
                </a:solidFill>
                <a:latin typeface="Arial"/>
                <a:cs typeface="Arial"/>
              </a:rPr>
              <a:t>Film synthétique de la séquence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Description complète de la séquence</a:t>
            </a:r>
          </a:p>
        </p:txBody>
      </p:sp>
    </p:spTree>
    <p:extLst>
      <p:ext uri="{BB962C8B-B14F-4D97-AF65-F5344CB8AC3E}">
        <p14:creationId xmlns:p14="http://schemas.microsoft.com/office/powerpoint/2010/main" val="3240486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E19B7B-E029-4A34-8058-2CF44AD0F76F}"/>
              </a:ext>
            </a:extLst>
          </p:cNvPr>
          <p:cNvGrpSpPr/>
          <p:nvPr/>
        </p:nvGrpSpPr>
        <p:grpSpPr>
          <a:xfrm>
            <a:off x="5105400" y="3169651"/>
            <a:ext cx="6858000" cy="3606093"/>
            <a:chOff x="1516272" y="2580761"/>
            <a:chExt cx="6079781" cy="2854684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34AE191-5E55-46C4-81DE-3F806016A100}"/>
                </a:ext>
              </a:extLst>
            </p:cNvPr>
            <p:cNvSpPr/>
            <p:nvPr/>
          </p:nvSpPr>
          <p:spPr>
            <a:xfrm>
              <a:off x="1910084" y="2614556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Jour 1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BF27B5C-F249-4143-8783-260E75A190BA}"/>
                </a:ext>
              </a:extLst>
            </p:cNvPr>
            <p:cNvSpPr/>
            <p:nvPr/>
          </p:nvSpPr>
          <p:spPr>
            <a:xfrm>
              <a:off x="1516272" y="3003993"/>
              <a:ext cx="1797580" cy="24314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fr-FR" sz="1400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CA562FA6-59F6-4552-9D2B-807300C0B6F4}"/>
                </a:ext>
              </a:extLst>
            </p:cNvPr>
            <p:cNvSpPr/>
            <p:nvPr/>
          </p:nvSpPr>
          <p:spPr>
            <a:xfrm>
              <a:off x="3341539" y="2712907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9080230D-7580-4E8D-8FCF-61866E4BEA69}"/>
                </a:ext>
              </a:extLst>
            </p:cNvPr>
            <p:cNvSpPr/>
            <p:nvPr/>
          </p:nvSpPr>
          <p:spPr>
            <a:xfrm>
              <a:off x="3948497" y="2580761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E89C95A-D770-4F23-A834-54C83E4360BB}"/>
                </a:ext>
              </a:extLst>
            </p:cNvPr>
            <p:cNvSpPr/>
            <p:nvPr/>
          </p:nvSpPr>
          <p:spPr>
            <a:xfrm>
              <a:off x="5434353" y="2700009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02CAC8E8-647B-4A11-BA61-1CD3FE415836}"/>
                </a:ext>
              </a:extLst>
            </p:cNvPr>
            <p:cNvSpPr/>
            <p:nvPr/>
          </p:nvSpPr>
          <p:spPr>
            <a:xfrm>
              <a:off x="6056157" y="2593657"/>
              <a:ext cx="1147105" cy="524093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b="1" dirty="0"/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dirty="0"/>
                <a:t>Jour 3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8FD02E54-E059-4669-93DE-0B9DD7606AF0}"/>
                </a:ext>
              </a:extLst>
            </p:cNvPr>
            <p:cNvSpPr/>
            <p:nvPr/>
          </p:nvSpPr>
          <p:spPr>
            <a:xfrm>
              <a:off x="5812033" y="3003993"/>
              <a:ext cx="1784020" cy="2431452"/>
            </a:xfrm>
            <a:custGeom>
              <a:avLst/>
              <a:gdLst>
                <a:gd name="connsiteX0" fmla="*/ 0 w 1147105"/>
                <a:gd name="connsiteY0" fmla="*/ 114711 h 2306250"/>
                <a:gd name="connsiteX1" fmla="*/ 114711 w 1147105"/>
                <a:gd name="connsiteY1" fmla="*/ 0 h 2306250"/>
                <a:gd name="connsiteX2" fmla="*/ 1032395 w 1147105"/>
                <a:gd name="connsiteY2" fmla="*/ 0 h 2306250"/>
                <a:gd name="connsiteX3" fmla="*/ 1147106 w 1147105"/>
                <a:gd name="connsiteY3" fmla="*/ 114711 h 2306250"/>
                <a:gd name="connsiteX4" fmla="*/ 1147105 w 1147105"/>
                <a:gd name="connsiteY4" fmla="*/ 2191540 h 2306250"/>
                <a:gd name="connsiteX5" fmla="*/ 1032394 w 1147105"/>
                <a:gd name="connsiteY5" fmla="*/ 2306251 h 2306250"/>
                <a:gd name="connsiteX6" fmla="*/ 114711 w 1147105"/>
                <a:gd name="connsiteY6" fmla="*/ 2306250 h 2306250"/>
                <a:gd name="connsiteX7" fmla="*/ 0 w 1147105"/>
                <a:gd name="connsiteY7" fmla="*/ 2191539 h 2306250"/>
                <a:gd name="connsiteX8" fmla="*/ 0 w 1147105"/>
                <a:gd name="connsiteY8" fmla="*/ 114711 h 23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2306250">
                  <a:moveTo>
                    <a:pt x="0" y="114711"/>
                  </a:moveTo>
                  <a:cubicBezTo>
                    <a:pt x="0" y="51358"/>
                    <a:pt x="51358" y="0"/>
                    <a:pt x="114711" y="0"/>
                  </a:cubicBezTo>
                  <a:lnTo>
                    <a:pt x="1032395" y="0"/>
                  </a:lnTo>
                  <a:cubicBezTo>
                    <a:pt x="1095748" y="0"/>
                    <a:pt x="1147106" y="51358"/>
                    <a:pt x="1147106" y="114711"/>
                  </a:cubicBezTo>
                  <a:cubicBezTo>
                    <a:pt x="1147106" y="806987"/>
                    <a:pt x="1147105" y="1499264"/>
                    <a:pt x="1147105" y="2191540"/>
                  </a:cubicBezTo>
                  <a:cubicBezTo>
                    <a:pt x="1147105" y="2254893"/>
                    <a:pt x="1095747" y="2306251"/>
                    <a:pt x="1032394" y="2306251"/>
                  </a:cubicBezTo>
                  <a:lnTo>
                    <a:pt x="114711" y="2306250"/>
                  </a:lnTo>
                  <a:cubicBezTo>
                    <a:pt x="51358" y="2306250"/>
                    <a:pt x="0" y="2254892"/>
                    <a:pt x="0" y="2191539"/>
                  </a:cubicBezTo>
                  <a:lnTo>
                    <a:pt x="0" y="11471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18" tIns="104718" rIns="104718" bIns="104718" numCol="1" spcCol="1270" anchor="t" anchorCtr="0">
              <a:noAutofit/>
            </a:bodyPr>
            <a:lstStyle/>
            <a:p>
              <a:r>
                <a:rPr lang="fr-FR" sz="1400" dirty="0"/>
                <a:t>Idem jour 2 : mesure de la vitesse d’éjection de la solution médicamenteuse en sortie de buse.</a:t>
              </a:r>
              <a:endParaRPr lang="fr-FR" sz="1050" kern="1200" dirty="0"/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1A8DB09-B444-4D5C-B8D1-AE0DB52ADB14}"/>
              </a:ext>
            </a:extLst>
          </p:cNvPr>
          <p:cNvSpPr/>
          <p:nvPr/>
        </p:nvSpPr>
        <p:spPr>
          <a:xfrm>
            <a:off x="5135128" y="82256"/>
            <a:ext cx="2027672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Etude de dossier (2h)</a:t>
            </a:r>
          </a:p>
          <a:p>
            <a:pPr algn="ctr"/>
            <a:r>
              <a:rPr lang="fr-FR" sz="1400" dirty="0"/>
              <a:t>● Les élèves découvrent le produit ZENEO.</a:t>
            </a:r>
          </a:p>
          <a:p>
            <a:pPr algn="ctr"/>
            <a:r>
              <a:rPr lang="fr-FR" sz="1400" dirty="0"/>
              <a:t>● Ils exploitent un cahier des charger.</a:t>
            </a:r>
          </a:p>
          <a:p>
            <a:pPr algn="ctr"/>
            <a:r>
              <a:rPr lang="fr-FR" sz="1400" dirty="0"/>
              <a:t>● Ils complètent une étude fonctionnelle et structurelle (diagrammes </a:t>
            </a:r>
            <a:r>
              <a:rPr lang="fr-FR" sz="1400" dirty="0" err="1"/>
              <a:t>SysML</a:t>
            </a:r>
            <a:r>
              <a:rPr lang="fr-FR" sz="1400" dirty="0"/>
              <a:t>, chaîne d’énergie).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 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formative interactive</a:t>
            </a:r>
          </a:p>
          <a:p>
            <a:pPr algn="ctr"/>
            <a:endParaRPr lang="fr-FR" sz="1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2BBBDDD-B568-473F-A381-BAE8CEFC36DB}"/>
              </a:ext>
            </a:extLst>
          </p:cNvPr>
          <p:cNvSpPr/>
          <p:nvPr/>
        </p:nvSpPr>
        <p:spPr>
          <a:xfrm>
            <a:off x="7493341" y="76200"/>
            <a:ext cx="2012376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Apport de connaissances (1h)</a:t>
            </a:r>
            <a:r>
              <a:rPr lang="fr-FR" sz="1400" dirty="0"/>
              <a:t> Rappels: natures et formes d'énergie </a:t>
            </a:r>
            <a:r>
              <a:rPr lang="fr-FR" sz="1400" b="1" dirty="0"/>
              <a:t>(lien Physique-Chimie). 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Etude de dossier (1h) </a:t>
            </a:r>
            <a:r>
              <a:rPr lang="fr-FR" sz="1400" dirty="0">
                <a:solidFill>
                  <a:schemeClr val="tx1"/>
                </a:solidFill>
              </a:rPr>
              <a:t>Les élèves complètent la chaîne d’énergie, et identifient </a:t>
            </a:r>
            <a:r>
              <a:rPr lang="fr-FR" sz="1400" dirty="0"/>
              <a:t>les blocs stockage/conversion. Focus : sous-systèmes « Actionneur" et « Mécanisme d'injection ». 	</a:t>
            </a:r>
          </a:p>
          <a:p>
            <a:pPr algn="ctr"/>
            <a:endParaRPr lang="fr-FR" sz="1400" dirty="0"/>
          </a:p>
          <a:p>
            <a:pPr algn="ctr"/>
            <a:endParaRPr lang="fr-FR" sz="1400" dirty="0"/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89B4C5CF-C49B-4DA5-897C-7ED68FF363E2}"/>
              </a:ext>
            </a:extLst>
          </p:cNvPr>
          <p:cNvSpPr/>
          <p:nvPr/>
        </p:nvSpPr>
        <p:spPr>
          <a:xfrm>
            <a:off x="3976892" y="841142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A7C4-7B87-4E04-98E2-31E39B7FBA25}"/>
              </a:ext>
            </a:extLst>
          </p:cNvPr>
          <p:cNvSpPr txBox="1"/>
          <p:nvPr/>
        </p:nvSpPr>
        <p:spPr>
          <a:xfrm rot="16200000">
            <a:off x="3309459" y="131807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9337D6-CE39-4096-AA97-0A2C5AA0EB99}"/>
              </a:ext>
            </a:extLst>
          </p:cNvPr>
          <p:cNvSpPr/>
          <p:nvPr/>
        </p:nvSpPr>
        <p:spPr>
          <a:xfrm>
            <a:off x="9940850" y="76200"/>
            <a:ext cx="1946350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DAA4E-8870-4DB6-A2F1-6D98CB17FDF9}"/>
              </a:ext>
            </a:extLst>
          </p:cNvPr>
          <p:cNvSpPr/>
          <p:nvPr/>
        </p:nvSpPr>
        <p:spPr>
          <a:xfrm>
            <a:off x="8118797" y="3329856"/>
            <a:ext cx="7601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>
                <a:solidFill>
                  <a:schemeClr val="bg1"/>
                </a:solidFill>
              </a:rPr>
              <a:t>Jour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439B2C-3A87-4384-AADF-B20D4CF53213}"/>
              </a:ext>
            </a:extLst>
          </p:cNvPr>
          <p:cNvSpPr txBox="1"/>
          <p:nvPr/>
        </p:nvSpPr>
        <p:spPr>
          <a:xfrm rot="16200000">
            <a:off x="3365685" y="483777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30" name="Légende : flèche vers la droite 29">
            <a:extLst>
              <a:ext uri="{FF2B5EF4-FFF2-40B4-BE49-F238E27FC236}">
                <a16:creationId xmlns:a16="http://schemas.microsoft.com/office/drawing/2014/main" id="{2151D9F9-58B7-4511-B205-6031035DD40B}"/>
              </a:ext>
            </a:extLst>
          </p:cNvPr>
          <p:cNvSpPr/>
          <p:nvPr/>
        </p:nvSpPr>
        <p:spPr>
          <a:xfrm>
            <a:off x="4006143" y="4439915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B6A3A1-0C94-473F-ABE3-B25AB35D46CE}"/>
              </a:ext>
            </a:extLst>
          </p:cNvPr>
          <p:cNvSpPr txBox="1"/>
          <p:nvPr/>
        </p:nvSpPr>
        <p:spPr>
          <a:xfrm rot="16200000">
            <a:off x="3338710" y="491684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spécifique EE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2237D0-9524-4766-9908-226242595B7D}"/>
              </a:ext>
            </a:extLst>
          </p:cNvPr>
          <p:cNvSpPr/>
          <p:nvPr/>
        </p:nvSpPr>
        <p:spPr>
          <a:xfrm>
            <a:off x="55729" y="36386"/>
            <a:ext cx="484047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Le film de la séquence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Semaine 1</a:t>
            </a:r>
            <a:endParaRPr lang="fr-FR" sz="24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71CD9A5-1F2A-462C-8E2B-9F2641E47895}"/>
              </a:ext>
            </a:extLst>
          </p:cNvPr>
          <p:cNvSpPr/>
          <p:nvPr/>
        </p:nvSpPr>
        <p:spPr>
          <a:xfrm>
            <a:off x="7557838" y="3710342"/>
            <a:ext cx="2012377" cy="3071458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● </a:t>
            </a:r>
            <a:r>
              <a:rPr lang="fr-FR" sz="1400" b="1" dirty="0">
                <a:solidFill>
                  <a:srgbClr val="FF0000"/>
                </a:solidFill>
              </a:rPr>
              <a:t>Mise en situation 1h </a:t>
            </a:r>
            <a:r>
              <a:rPr lang="fr-FR" sz="1400" dirty="0"/>
              <a:t>les élèves cherchent les méthodes de mesure de la raideur du ressort. Ils réfléchiront à son influence dans la validation d’un modèle numérique.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Activité pratique 3h </a:t>
            </a:r>
            <a:r>
              <a:rPr lang="fr-FR" sz="1400" dirty="0"/>
              <a:t>mesure de la raideur du ressort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Evaluations : </a:t>
            </a:r>
            <a:r>
              <a:rPr lang="fr-FR" sz="1400" dirty="0"/>
              <a:t>formative + CR 1 page max + Oral  5 min max</a:t>
            </a:r>
          </a:p>
          <a:p>
            <a:pPr algn="ctr"/>
            <a:endParaRPr lang="fr-FR" sz="1400" dirty="0"/>
          </a:p>
          <a:p>
            <a:pPr algn="ctr"/>
            <a:endParaRPr lang="fr-FR" sz="1400" dirty="0"/>
          </a:p>
          <a:p>
            <a:pPr algn="ctr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619442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E19B7B-E029-4A34-8058-2CF44AD0F76F}"/>
              </a:ext>
            </a:extLst>
          </p:cNvPr>
          <p:cNvGrpSpPr/>
          <p:nvPr/>
        </p:nvGrpSpPr>
        <p:grpSpPr>
          <a:xfrm>
            <a:off x="5105400" y="3169651"/>
            <a:ext cx="6858000" cy="3606093"/>
            <a:chOff x="1516272" y="2580761"/>
            <a:chExt cx="6079781" cy="2854684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34AE191-5E55-46C4-81DE-3F806016A100}"/>
                </a:ext>
              </a:extLst>
            </p:cNvPr>
            <p:cNvSpPr/>
            <p:nvPr/>
          </p:nvSpPr>
          <p:spPr>
            <a:xfrm>
              <a:off x="1910084" y="2614556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Jour 1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BF27B5C-F249-4143-8783-260E75A190BA}"/>
                </a:ext>
              </a:extLst>
            </p:cNvPr>
            <p:cNvSpPr/>
            <p:nvPr/>
          </p:nvSpPr>
          <p:spPr>
            <a:xfrm>
              <a:off x="1516272" y="3003993"/>
              <a:ext cx="1848908" cy="24314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fr-FR" sz="1400" b="1" dirty="0">
                <a:solidFill>
                  <a:srgbClr val="FF0000"/>
                </a:solidFill>
              </a:endParaRP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● Apport de connaissances (1h)</a:t>
              </a:r>
            </a:p>
            <a:p>
              <a:pPr algn="ctr"/>
              <a:r>
                <a:rPr lang="fr-FR" sz="1400" dirty="0"/>
                <a:t> </a:t>
              </a:r>
              <a:r>
                <a:rPr lang="fr-FR" sz="1400" b="1" dirty="0">
                  <a:solidFill>
                    <a:schemeClr val="tx1"/>
                  </a:solidFill>
                </a:rPr>
                <a:t>● </a:t>
              </a:r>
              <a:r>
                <a:rPr lang="fr-FR" sz="1400" dirty="0"/>
                <a:t>Introduction au rendement et pertes ; phénomènes de dissipation ; réduction des performances.</a:t>
              </a: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● Etude de dossier (1h)</a:t>
              </a: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● </a:t>
              </a:r>
              <a:r>
                <a:rPr lang="fr-FR" sz="1400" dirty="0"/>
                <a:t>Identification des éléments de dissipation de l’énergie sur ZENEO</a:t>
              </a:r>
            </a:p>
            <a:p>
              <a:pPr algn="ctr"/>
              <a:endParaRPr lang="fr-FR" sz="1400" b="1" dirty="0">
                <a:solidFill>
                  <a:srgbClr val="FF0000"/>
                </a:solidFill>
              </a:endParaRPr>
            </a:p>
            <a:p>
              <a:pPr algn="ctr"/>
              <a:endParaRPr lang="fr-FR" sz="1400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CA562FA6-59F6-4552-9D2B-807300C0B6F4}"/>
                </a:ext>
              </a:extLst>
            </p:cNvPr>
            <p:cNvSpPr/>
            <p:nvPr/>
          </p:nvSpPr>
          <p:spPr>
            <a:xfrm>
              <a:off x="3341539" y="2712907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9080230D-7580-4E8D-8FCF-61866E4BEA69}"/>
                </a:ext>
              </a:extLst>
            </p:cNvPr>
            <p:cNvSpPr/>
            <p:nvPr/>
          </p:nvSpPr>
          <p:spPr>
            <a:xfrm>
              <a:off x="3948497" y="2580761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E89C95A-D770-4F23-A834-54C83E4360BB}"/>
                </a:ext>
              </a:extLst>
            </p:cNvPr>
            <p:cNvSpPr/>
            <p:nvPr/>
          </p:nvSpPr>
          <p:spPr>
            <a:xfrm>
              <a:off x="5434353" y="2700009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02CAC8E8-647B-4A11-BA61-1CD3FE415836}"/>
                </a:ext>
              </a:extLst>
            </p:cNvPr>
            <p:cNvSpPr/>
            <p:nvPr/>
          </p:nvSpPr>
          <p:spPr>
            <a:xfrm>
              <a:off x="6056157" y="2593657"/>
              <a:ext cx="1147105" cy="524093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b="1" dirty="0"/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dirty="0"/>
                <a:t>Jour 3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8FD02E54-E059-4669-93DE-0B9DD7606AF0}"/>
                </a:ext>
              </a:extLst>
            </p:cNvPr>
            <p:cNvSpPr/>
            <p:nvPr/>
          </p:nvSpPr>
          <p:spPr>
            <a:xfrm>
              <a:off x="5812033" y="3003993"/>
              <a:ext cx="1784020" cy="2431452"/>
            </a:xfrm>
            <a:custGeom>
              <a:avLst/>
              <a:gdLst>
                <a:gd name="connsiteX0" fmla="*/ 0 w 1147105"/>
                <a:gd name="connsiteY0" fmla="*/ 114711 h 2306250"/>
                <a:gd name="connsiteX1" fmla="*/ 114711 w 1147105"/>
                <a:gd name="connsiteY1" fmla="*/ 0 h 2306250"/>
                <a:gd name="connsiteX2" fmla="*/ 1032395 w 1147105"/>
                <a:gd name="connsiteY2" fmla="*/ 0 h 2306250"/>
                <a:gd name="connsiteX3" fmla="*/ 1147106 w 1147105"/>
                <a:gd name="connsiteY3" fmla="*/ 114711 h 2306250"/>
                <a:gd name="connsiteX4" fmla="*/ 1147105 w 1147105"/>
                <a:gd name="connsiteY4" fmla="*/ 2191540 h 2306250"/>
                <a:gd name="connsiteX5" fmla="*/ 1032394 w 1147105"/>
                <a:gd name="connsiteY5" fmla="*/ 2306251 h 2306250"/>
                <a:gd name="connsiteX6" fmla="*/ 114711 w 1147105"/>
                <a:gd name="connsiteY6" fmla="*/ 2306250 h 2306250"/>
                <a:gd name="connsiteX7" fmla="*/ 0 w 1147105"/>
                <a:gd name="connsiteY7" fmla="*/ 2191539 h 2306250"/>
                <a:gd name="connsiteX8" fmla="*/ 0 w 1147105"/>
                <a:gd name="connsiteY8" fmla="*/ 114711 h 23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2306250">
                  <a:moveTo>
                    <a:pt x="0" y="114711"/>
                  </a:moveTo>
                  <a:cubicBezTo>
                    <a:pt x="0" y="51358"/>
                    <a:pt x="51358" y="0"/>
                    <a:pt x="114711" y="0"/>
                  </a:cubicBezTo>
                  <a:lnTo>
                    <a:pt x="1032395" y="0"/>
                  </a:lnTo>
                  <a:cubicBezTo>
                    <a:pt x="1095748" y="0"/>
                    <a:pt x="1147106" y="51358"/>
                    <a:pt x="1147106" y="114711"/>
                  </a:cubicBezTo>
                  <a:cubicBezTo>
                    <a:pt x="1147106" y="806987"/>
                    <a:pt x="1147105" y="1499264"/>
                    <a:pt x="1147105" y="2191540"/>
                  </a:cubicBezTo>
                  <a:cubicBezTo>
                    <a:pt x="1147105" y="2254893"/>
                    <a:pt x="1095747" y="2306251"/>
                    <a:pt x="1032394" y="2306251"/>
                  </a:cubicBezTo>
                  <a:lnTo>
                    <a:pt x="114711" y="2306250"/>
                  </a:lnTo>
                  <a:cubicBezTo>
                    <a:pt x="51358" y="2306250"/>
                    <a:pt x="0" y="2254892"/>
                    <a:pt x="0" y="2191539"/>
                  </a:cubicBezTo>
                  <a:lnTo>
                    <a:pt x="0" y="11471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18" tIns="104718" rIns="104718" bIns="104718" numCol="1" spcCol="1270" anchor="t" anchorCtr="0">
              <a:noAutofit/>
            </a:bodyPr>
            <a:lstStyle/>
            <a:p>
              <a:pPr algn="ctr"/>
              <a:r>
                <a:rPr lang="fr-FR" sz="1400" dirty="0">
                  <a:solidFill>
                    <a:srgbClr val="FF0000"/>
                  </a:solidFill>
                </a:rPr>
                <a:t>● </a:t>
              </a:r>
              <a:r>
                <a:rPr lang="fr-FR" sz="1400" b="1" dirty="0">
                  <a:solidFill>
                    <a:srgbClr val="FF0000"/>
                  </a:solidFill>
                </a:rPr>
                <a:t>Activité Simulation 2h 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● Mouvement du percuteur</a:t>
              </a: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● </a:t>
              </a:r>
              <a:r>
                <a:rPr lang="fr-FR" sz="1400" dirty="0"/>
                <a:t>Les élèves exécuteront leur modèle numérique dans le but d’apprécier l’influence des paramètres physiques dans la modification des performances énergétiques</a:t>
              </a: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● Evaluation : </a:t>
              </a:r>
            </a:p>
            <a:p>
              <a:pPr algn="ctr"/>
              <a:r>
                <a:rPr lang="fr-FR" sz="1400" dirty="0"/>
                <a:t>formative interactive</a:t>
              </a:r>
            </a:p>
            <a:p>
              <a:pPr algn="ctr"/>
              <a:endParaRPr lang="fr-FR" sz="1400" b="1" dirty="0">
                <a:solidFill>
                  <a:srgbClr val="FF0000"/>
                </a:solidFill>
              </a:endParaRPr>
            </a:p>
            <a:p>
              <a:pPr algn="ctr"/>
              <a:endParaRPr lang="fr-FR" sz="1400" dirty="0"/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1A8DB09-B444-4D5C-B8D1-AE0DB52ADB14}"/>
              </a:ext>
            </a:extLst>
          </p:cNvPr>
          <p:cNvSpPr/>
          <p:nvPr/>
        </p:nvSpPr>
        <p:spPr>
          <a:xfrm>
            <a:off x="5135128" y="82256"/>
            <a:ext cx="2027672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Apport de connaissances (1h)</a:t>
            </a:r>
            <a:r>
              <a:rPr lang="fr-FR" sz="1400" dirty="0"/>
              <a:t> Rappels (</a:t>
            </a:r>
            <a:r>
              <a:rPr lang="fr-FR" sz="1400" b="1" dirty="0"/>
              <a:t>lien PC</a:t>
            </a:r>
            <a:r>
              <a:rPr lang="fr-FR" sz="1400" dirty="0"/>
              <a:t>) : lois entrée/sortie ; grandeurs flux/effort ; analogies : stockage, conversion d’énergie</a:t>
            </a:r>
            <a:endParaRPr lang="fr-FR" sz="1400" b="1" dirty="0"/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Apport de connaissances (1h)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mesures et incertitudes (</a:t>
            </a:r>
            <a:r>
              <a:rPr lang="fr-FR" sz="1400" b="1" dirty="0">
                <a:solidFill>
                  <a:schemeClr val="tx1"/>
                </a:solidFill>
              </a:rPr>
              <a:t>lien Maths / PC)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 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DM incertitudes de mesures spé EE (Sem1)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2BBBDDD-B568-473F-A381-BAE8CEFC36DB}"/>
              </a:ext>
            </a:extLst>
          </p:cNvPr>
          <p:cNvSpPr/>
          <p:nvPr/>
        </p:nvSpPr>
        <p:spPr>
          <a:xfrm>
            <a:off x="7493341" y="76200"/>
            <a:ext cx="2012376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1400" b="1" dirty="0">
              <a:solidFill>
                <a:srgbClr val="FF0000"/>
              </a:solidFill>
            </a:endParaRP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Exercices d’application (2h)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Conservation de l’énergie (sans dissipation) sur des objets techniques (ZENEO et/ou autres)</a:t>
            </a:r>
          </a:p>
          <a:p>
            <a:pPr algn="ctr"/>
            <a:endParaRPr lang="fr-FR" sz="1400" b="1" dirty="0">
              <a:solidFill>
                <a:srgbClr val="FF0000"/>
              </a:solidFill>
            </a:endParaRP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 :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formative</a:t>
            </a: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89B4C5CF-C49B-4DA5-897C-7ED68FF363E2}"/>
              </a:ext>
            </a:extLst>
          </p:cNvPr>
          <p:cNvSpPr/>
          <p:nvPr/>
        </p:nvSpPr>
        <p:spPr>
          <a:xfrm>
            <a:off x="3976892" y="841142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A7C4-7B87-4E04-98E2-31E39B7FBA25}"/>
              </a:ext>
            </a:extLst>
          </p:cNvPr>
          <p:cNvSpPr txBox="1"/>
          <p:nvPr/>
        </p:nvSpPr>
        <p:spPr>
          <a:xfrm rot="16200000">
            <a:off x="3309459" y="131807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9337D6-CE39-4096-AA97-0A2C5AA0EB99}"/>
              </a:ext>
            </a:extLst>
          </p:cNvPr>
          <p:cNvSpPr/>
          <p:nvPr/>
        </p:nvSpPr>
        <p:spPr>
          <a:xfrm>
            <a:off x="9940850" y="76200"/>
            <a:ext cx="1946350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1400" b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DAA4E-8870-4DB6-A2F1-6D98CB17FDF9}"/>
              </a:ext>
            </a:extLst>
          </p:cNvPr>
          <p:cNvSpPr/>
          <p:nvPr/>
        </p:nvSpPr>
        <p:spPr>
          <a:xfrm>
            <a:off x="8118797" y="3329856"/>
            <a:ext cx="7601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>
                <a:solidFill>
                  <a:schemeClr val="bg1"/>
                </a:solidFill>
              </a:rPr>
              <a:t>Jour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439B2C-3A87-4384-AADF-B20D4CF53213}"/>
              </a:ext>
            </a:extLst>
          </p:cNvPr>
          <p:cNvSpPr txBox="1"/>
          <p:nvPr/>
        </p:nvSpPr>
        <p:spPr>
          <a:xfrm rot="16200000">
            <a:off x="3365685" y="483777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30" name="Légende : flèche vers la droite 29">
            <a:extLst>
              <a:ext uri="{FF2B5EF4-FFF2-40B4-BE49-F238E27FC236}">
                <a16:creationId xmlns:a16="http://schemas.microsoft.com/office/drawing/2014/main" id="{2151D9F9-58B7-4511-B205-6031035DD40B}"/>
              </a:ext>
            </a:extLst>
          </p:cNvPr>
          <p:cNvSpPr/>
          <p:nvPr/>
        </p:nvSpPr>
        <p:spPr>
          <a:xfrm>
            <a:off x="4006143" y="4439915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B6A3A1-0C94-473F-ABE3-B25AB35D46CE}"/>
              </a:ext>
            </a:extLst>
          </p:cNvPr>
          <p:cNvSpPr txBox="1"/>
          <p:nvPr/>
        </p:nvSpPr>
        <p:spPr>
          <a:xfrm rot="16200000">
            <a:off x="3338710" y="491684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spécifique EE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2237D0-9524-4766-9908-226242595B7D}"/>
              </a:ext>
            </a:extLst>
          </p:cNvPr>
          <p:cNvSpPr/>
          <p:nvPr/>
        </p:nvSpPr>
        <p:spPr>
          <a:xfrm>
            <a:off x="55729" y="36386"/>
            <a:ext cx="484047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Le film de la séquence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Semaine 2</a:t>
            </a:r>
            <a:endParaRPr lang="fr-FR" sz="24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71CD9A5-1F2A-462C-8E2B-9F2641E47895}"/>
              </a:ext>
            </a:extLst>
          </p:cNvPr>
          <p:cNvSpPr/>
          <p:nvPr/>
        </p:nvSpPr>
        <p:spPr>
          <a:xfrm>
            <a:off x="7466343" y="3710342"/>
            <a:ext cx="2103873" cy="3071458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1400" dirty="0">
              <a:solidFill>
                <a:srgbClr val="FF0000"/>
              </a:solidFill>
            </a:endParaRPr>
          </a:p>
          <a:p>
            <a:pPr algn="ctr"/>
            <a:r>
              <a:rPr lang="fr-FR" sz="1400" dirty="0">
                <a:solidFill>
                  <a:srgbClr val="FF0000"/>
                </a:solidFill>
              </a:rPr>
              <a:t>● </a:t>
            </a:r>
            <a:r>
              <a:rPr lang="fr-FR" sz="1400" b="1" dirty="0">
                <a:solidFill>
                  <a:srgbClr val="FF0000"/>
                </a:solidFill>
              </a:rPr>
              <a:t>Activité Simulation 4h 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● Mouvement du percuteur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● </a:t>
            </a:r>
            <a:r>
              <a:rPr lang="fr-FR" sz="1400" dirty="0"/>
              <a:t>Les élèves construiront le modèle numérique, puis apprécieront l’influence du paramétrage interne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 : </a:t>
            </a:r>
          </a:p>
          <a:p>
            <a:pPr algn="ctr"/>
            <a:r>
              <a:rPr lang="fr-FR" sz="1400" dirty="0"/>
              <a:t>formative interactive</a:t>
            </a:r>
          </a:p>
          <a:p>
            <a:pPr algn="ctr"/>
            <a:endParaRPr lang="fr-FR" sz="1400" dirty="0"/>
          </a:p>
          <a:p>
            <a:pPr algn="ctr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732417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E19B7B-E029-4A34-8058-2CF44AD0F76F}"/>
              </a:ext>
            </a:extLst>
          </p:cNvPr>
          <p:cNvGrpSpPr/>
          <p:nvPr/>
        </p:nvGrpSpPr>
        <p:grpSpPr>
          <a:xfrm>
            <a:off x="5105400" y="3169651"/>
            <a:ext cx="6858000" cy="3606093"/>
            <a:chOff x="1516272" y="2580761"/>
            <a:chExt cx="6079781" cy="2854684"/>
          </a:xfrm>
        </p:grpSpPr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F34AE191-5E55-46C4-81DE-3F806016A100}"/>
                </a:ext>
              </a:extLst>
            </p:cNvPr>
            <p:cNvSpPr/>
            <p:nvPr/>
          </p:nvSpPr>
          <p:spPr>
            <a:xfrm>
              <a:off x="1910084" y="2614556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b="1" kern="1200" dirty="0"/>
                <a:t>Jour 1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DBF27B5C-F249-4143-8783-260E75A190BA}"/>
                </a:ext>
              </a:extLst>
            </p:cNvPr>
            <p:cNvSpPr/>
            <p:nvPr/>
          </p:nvSpPr>
          <p:spPr>
            <a:xfrm>
              <a:off x="1516272" y="3003993"/>
              <a:ext cx="1889924" cy="24314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fr-FR" sz="1400" dirty="0">
                <a:solidFill>
                  <a:srgbClr val="FF0000"/>
                </a:solidFill>
              </a:endParaRPr>
            </a:p>
            <a:p>
              <a:pPr algn="ctr"/>
              <a:r>
                <a:rPr lang="fr-FR" sz="1400" dirty="0">
                  <a:solidFill>
                    <a:srgbClr val="FF0000"/>
                  </a:solidFill>
                </a:rPr>
                <a:t>● </a:t>
              </a:r>
              <a:r>
                <a:rPr lang="fr-FR" sz="1400" b="1" dirty="0">
                  <a:solidFill>
                    <a:srgbClr val="FF0000"/>
                  </a:solidFill>
                </a:rPr>
                <a:t>Activité Simulation (3h) 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● Injection de la solution médicamenteuse</a:t>
              </a: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● </a:t>
              </a:r>
              <a:r>
                <a:rPr lang="fr-FR" sz="1400" dirty="0"/>
                <a:t>Les élèves construiront le modèle numérique, puis apprécieront l’influence du paramétrage interne (qualité du maillage)</a:t>
              </a: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● Evaluation : </a:t>
              </a:r>
            </a:p>
            <a:p>
              <a:pPr algn="ctr"/>
              <a:r>
                <a:rPr lang="fr-FR" sz="1400" dirty="0"/>
                <a:t>formative interactive</a:t>
              </a: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CA562FA6-59F6-4552-9D2B-807300C0B6F4}"/>
                </a:ext>
              </a:extLst>
            </p:cNvPr>
            <p:cNvSpPr/>
            <p:nvPr/>
          </p:nvSpPr>
          <p:spPr>
            <a:xfrm>
              <a:off x="3341539" y="2712907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15" name="Forme libre : forme 14">
              <a:extLst>
                <a:ext uri="{FF2B5EF4-FFF2-40B4-BE49-F238E27FC236}">
                  <a16:creationId xmlns:a16="http://schemas.microsoft.com/office/drawing/2014/main" id="{9080230D-7580-4E8D-8FCF-61866E4BEA69}"/>
                </a:ext>
              </a:extLst>
            </p:cNvPr>
            <p:cNvSpPr/>
            <p:nvPr/>
          </p:nvSpPr>
          <p:spPr>
            <a:xfrm>
              <a:off x="3948497" y="2580761"/>
              <a:ext cx="1147105" cy="584156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t" anchorCtr="0">
              <a:noAutofit/>
            </a:bodyPr>
            <a:lstStyle/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17" name="Forme libre : forme 16">
              <a:extLst>
                <a:ext uri="{FF2B5EF4-FFF2-40B4-BE49-F238E27FC236}">
                  <a16:creationId xmlns:a16="http://schemas.microsoft.com/office/drawing/2014/main" id="{2E89C95A-D770-4F23-A834-54C83E4360BB}"/>
                </a:ext>
              </a:extLst>
            </p:cNvPr>
            <p:cNvSpPr/>
            <p:nvPr/>
          </p:nvSpPr>
          <p:spPr>
            <a:xfrm>
              <a:off x="5434353" y="2700009"/>
              <a:ext cx="368661" cy="285596"/>
            </a:xfrm>
            <a:custGeom>
              <a:avLst/>
              <a:gdLst>
                <a:gd name="connsiteX0" fmla="*/ 0 w 368661"/>
                <a:gd name="connsiteY0" fmla="*/ 57119 h 285596"/>
                <a:gd name="connsiteX1" fmla="*/ 225863 w 368661"/>
                <a:gd name="connsiteY1" fmla="*/ 57119 h 285596"/>
                <a:gd name="connsiteX2" fmla="*/ 225863 w 368661"/>
                <a:gd name="connsiteY2" fmla="*/ 0 h 285596"/>
                <a:gd name="connsiteX3" fmla="*/ 368661 w 368661"/>
                <a:gd name="connsiteY3" fmla="*/ 142798 h 285596"/>
                <a:gd name="connsiteX4" fmla="*/ 225863 w 368661"/>
                <a:gd name="connsiteY4" fmla="*/ 285596 h 285596"/>
                <a:gd name="connsiteX5" fmla="*/ 225863 w 368661"/>
                <a:gd name="connsiteY5" fmla="*/ 228477 h 285596"/>
                <a:gd name="connsiteX6" fmla="*/ 0 w 368661"/>
                <a:gd name="connsiteY6" fmla="*/ 228477 h 285596"/>
                <a:gd name="connsiteX7" fmla="*/ 0 w 368661"/>
                <a:gd name="connsiteY7" fmla="*/ 57119 h 28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661" h="285596">
                  <a:moveTo>
                    <a:pt x="0" y="57119"/>
                  </a:moveTo>
                  <a:lnTo>
                    <a:pt x="225863" y="57119"/>
                  </a:lnTo>
                  <a:lnTo>
                    <a:pt x="225863" y="0"/>
                  </a:lnTo>
                  <a:lnTo>
                    <a:pt x="368661" y="142798"/>
                  </a:lnTo>
                  <a:lnTo>
                    <a:pt x="225863" y="285596"/>
                  </a:lnTo>
                  <a:lnTo>
                    <a:pt x="225863" y="228477"/>
                  </a:lnTo>
                  <a:lnTo>
                    <a:pt x="0" y="228477"/>
                  </a:lnTo>
                  <a:lnTo>
                    <a:pt x="0" y="57119"/>
                  </a:lnTo>
                  <a:close/>
                </a:path>
              </a:pathLst>
            </a:cu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57119" rIns="85679" bIns="57119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800" kern="1200"/>
            </a:p>
          </p:txBody>
        </p:sp>
        <p:sp>
          <p:nvSpPr>
            <p:cNvPr id="21" name="Forme libre : forme 20">
              <a:extLst>
                <a:ext uri="{FF2B5EF4-FFF2-40B4-BE49-F238E27FC236}">
                  <a16:creationId xmlns:a16="http://schemas.microsoft.com/office/drawing/2014/main" id="{02CAC8E8-647B-4A11-BA61-1CD3FE415836}"/>
                </a:ext>
              </a:extLst>
            </p:cNvPr>
            <p:cNvSpPr/>
            <p:nvPr/>
          </p:nvSpPr>
          <p:spPr>
            <a:xfrm>
              <a:off x="6056157" y="2593657"/>
              <a:ext cx="1147105" cy="524093"/>
            </a:xfrm>
            <a:custGeom>
              <a:avLst/>
              <a:gdLst>
                <a:gd name="connsiteX0" fmla="*/ 0 w 1147105"/>
                <a:gd name="connsiteY0" fmla="*/ 58416 h 584156"/>
                <a:gd name="connsiteX1" fmla="*/ 58416 w 1147105"/>
                <a:gd name="connsiteY1" fmla="*/ 0 h 584156"/>
                <a:gd name="connsiteX2" fmla="*/ 1088689 w 1147105"/>
                <a:gd name="connsiteY2" fmla="*/ 0 h 584156"/>
                <a:gd name="connsiteX3" fmla="*/ 1147105 w 1147105"/>
                <a:gd name="connsiteY3" fmla="*/ 58416 h 584156"/>
                <a:gd name="connsiteX4" fmla="*/ 1147105 w 1147105"/>
                <a:gd name="connsiteY4" fmla="*/ 525740 h 584156"/>
                <a:gd name="connsiteX5" fmla="*/ 1088689 w 1147105"/>
                <a:gd name="connsiteY5" fmla="*/ 584156 h 584156"/>
                <a:gd name="connsiteX6" fmla="*/ 58416 w 1147105"/>
                <a:gd name="connsiteY6" fmla="*/ 584156 h 584156"/>
                <a:gd name="connsiteX7" fmla="*/ 0 w 1147105"/>
                <a:gd name="connsiteY7" fmla="*/ 525740 h 584156"/>
                <a:gd name="connsiteX8" fmla="*/ 0 w 1147105"/>
                <a:gd name="connsiteY8" fmla="*/ 58416 h 584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584156">
                  <a:moveTo>
                    <a:pt x="0" y="58416"/>
                  </a:moveTo>
                  <a:cubicBezTo>
                    <a:pt x="0" y="26154"/>
                    <a:pt x="26154" y="0"/>
                    <a:pt x="58416" y="0"/>
                  </a:cubicBezTo>
                  <a:lnTo>
                    <a:pt x="1088689" y="0"/>
                  </a:lnTo>
                  <a:cubicBezTo>
                    <a:pt x="1120951" y="0"/>
                    <a:pt x="1147105" y="26154"/>
                    <a:pt x="1147105" y="58416"/>
                  </a:cubicBezTo>
                  <a:lnTo>
                    <a:pt x="1147105" y="525740"/>
                  </a:lnTo>
                  <a:cubicBezTo>
                    <a:pt x="1147105" y="558002"/>
                    <a:pt x="1120951" y="584156"/>
                    <a:pt x="1088689" y="584156"/>
                  </a:cubicBezTo>
                  <a:lnTo>
                    <a:pt x="58416" y="584156"/>
                  </a:lnTo>
                  <a:cubicBezTo>
                    <a:pt x="26154" y="584156"/>
                    <a:pt x="0" y="558002"/>
                    <a:pt x="0" y="525740"/>
                  </a:cubicBezTo>
                  <a:lnTo>
                    <a:pt x="0" y="58416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232819" numCol="1" spcCol="1270" anchor="ctr" anchorCtr="0">
              <a:noAutofit/>
            </a:bodyPr>
            <a:lstStyle/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fr-FR" b="1" dirty="0"/>
            </a:p>
            <a:p>
              <a:pPr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dirty="0"/>
                <a:t>Jour 3</a:t>
              </a:r>
            </a:p>
            <a:p>
              <a:pPr marL="0" lvl="0" indent="0" algn="l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000" kern="1200" dirty="0"/>
            </a:p>
          </p:txBody>
        </p:sp>
        <p:sp>
          <p:nvSpPr>
            <p:cNvPr id="22" name="Forme libre : forme 21">
              <a:extLst>
                <a:ext uri="{FF2B5EF4-FFF2-40B4-BE49-F238E27FC236}">
                  <a16:creationId xmlns:a16="http://schemas.microsoft.com/office/drawing/2014/main" id="{8FD02E54-E059-4669-93DE-0B9DD7606AF0}"/>
                </a:ext>
              </a:extLst>
            </p:cNvPr>
            <p:cNvSpPr/>
            <p:nvPr/>
          </p:nvSpPr>
          <p:spPr>
            <a:xfrm>
              <a:off x="5812033" y="3003993"/>
              <a:ext cx="1784020" cy="2431452"/>
            </a:xfrm>
            <a:custGeom>
              <a:avLst/>
              <a:gdLst>
                <a:gd name="connsiteX0" fmla="*/ 0 w 1147105"/>
                <a:gd name="connsiteY0" fmla="*/ 114711 h 2306250"/>
                <a:gd name="connsiteX1" fmla="*/ 114711 w 1147105"/>
                <a:gd name="connsiteY1" fmla="*/ 0 h 2306250"/>
                <a:gd name="connsiteX2" fmla="*/ 1032395 w 1147105"/>
                <a:gd name="connsiteY2" fmla="*/ 0 h 2306250"/>
                <a:gd name="connsiteX3" fmla="*/ 1147106 w 1147105"/>
                <a:gd name="connsiteY3" fmla="*/ 114711 h 2306250"/>
                <a:gd name="connsiteX4" fmla="*/ 1147105 w 1147105"/>
                <a:gd name="connsiteY4" fmla="*/ 2191540 h 2306250"/>
                <a:gd name="connsiteX5" fmla="*/ 1032394 w 1147105"/>
                <a:gd name="connsiteY5" fmla="*/ 2306251 h 2306250"/>
                <a:gd name="connsiteX6" fmla="*/ 114711 w 1147105"/>
                <a:gd name="connsiteY6" fmla="*/ 2306250 h 2306250"/>
                <a:gd name="connsiteX7" fmla="*/ 0 w 1147105"/>
                <a:gd name="connsiteY7" fmla="*/ 2191539 h 2306250"/>
                <a:gd name="connsiteX8" fmla="*/ 0 w 1147105"/>
                <a:gd name="connsiteY8" fmla="*/ 114711 h 230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7105" h="2306250">
                  <a:moveTo>
                    <a:pt x="0" y="114711"/>
                  </a:moveTo>
                  <a:cubicBezTo>
                    <a:pt x="0" y="51358"/>
                    <a:pt x="51358" y="0"/>
                    <a:pt x="114711" y="0"/>
                  </a:cubicBezTo>
                  <a:lnTo>
                    <a:pt x="1032395" y="0"/>
                  </a:lnTo>
                  <a:cubicBezTo>
                    <a:pt x="1095748" y="0"/>
                    <a:pt x="1147106" y="51358"/>
                    <a:pt x="1147106" y="114711"/>
                  </a:cubicBezTo>
                  <a:cubicBezTo>
                    <a:pt x="1147106" y="806987"/>
                    <a:pt x="1147105" y="1499264"/>
                    <a:pt x="1147105" y="2191540"/>
                  </a:cubicBezTo>
                  <a:cubicBezTo>
                    <a:pt x="1147105" y="2254893"/>
                    <a:pt x="1095747" y="2306251"/>
                    <a:pt x="1032394" y="2306251"/>
                  </a:cubicBezTo>
                  <a:lnTo>
                    <a:pt x="114711" y="2306250"/>
                  </a:lnTo>
                  <a:cubicBezTo>
                    <a:pt x="51358" y="2306250"/>
                    <a:pt x="0" y="2254892"/>
                    <a:pt x="0" y="2191539"/>
                  </a:cubicBezTo>
                  <a:lnTo>
                    <a:pt x="0" y="114711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4718" tIns="104718" rIns="104718" bIns="104718" numCol="1" spcCol="1270" anchor="t" anchorCtr="0">
              <a:noAutofit/>
            </a:bodyPr>
            <a:lstStyle/>
            <a:p>
              <a:pPr algn="ctr"/>
              <a:endParaRPr lang="fr-FR" sz="1400" dirty="0">
                <a:solidFill>
                  <a:srgbClr val="FF0000"/>
                </a:solidFill>
              </a:endParaRPr>
            </a:p>
            <a:p>
              <a:pPr algn="ctr"/>
              <a:r>
                <a:rPr lang="fr-FR" sz="1400" dirty="0">
                  <a:solidFill>
                    <a:srgbClr val="FF0000"/>
                  </a:solidFill>
                </a:rPr>
                <a:t>● </a:t>
              </a:r>
              <a:r>
                <a:rPr lang="fr-FR" sz="1400" b="1" dirty="0">
                  <a:solidFill>
                    <a:srgbClr val="FF0000"/>
                  </a:solidFill>
                </a:rPr>
                <a:t>Activité Simulation (1h30) </a:t>
              </a:r>
            </a:p>
            <a:p>
              <a:pPr algn="ctr"/>
              <a:r>
                <a:rPr lang="fr-FR" sz="1400" dirty="0">
                  <a:solidFill>
                    <a:schemeClr val="tx1"/>
                  </a:solidFill>
                </a:rPr>
                <a:t>● Optimisation des performances</a:t>
              </a:r>
            </a:p>
            <a:p>
              <a:pPr algn="ctr"/>
              <a:r>
                <a:rPr lang="fr-FR" sz="1400" b="1" dirty="0">
                  <a:solidFill>
                    <a:schemeClr val="tx1"/>
                  </a:solidFill>
                </a:rPr>
                <a:t>● </a:t>
              </a:r>
              <a:r>
                <a:rPr lang="fr-FR" sz="1400" dirty="0"/>
                <a:t>Les élèves reprendront leur modèle numérique d’écoulement, pour prédire/anticiper/contourner la réduction des performances énergétiques</a:t>
              </a: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● Synthèse générale </a:t>
              </a:r>
            </a:p>
            <a:p>
              <a:pPr algn="ctr"/>
              <a:r>
                <a:rPr lang="fr-FR" sz="1400" b="1" dirty="0">
                  <a:solidFill>
                    <a:srgbClr val="FF0000"/>
                  </a:solidFill>
                </a:rPr>
                <a:t>(30 min)</a:t>
              </a:r>
              <a:endParaRPr lang="fr-FR" sz="1400" dirty="0"/>
            </a:p>
          </p:txBody>
        </p:sp>
      </p:grp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11A8DB09-B444-4D5C-B8D1-AE0DB52ADB14}"/>
              </a:ext>
            </a:extLst>
          </p:cNvPr>
          <p:cNvSpPr/>
          <p:nvPr/>
        </p:nvSpPr>
        <p:spPr>
          <a:xfrm>
            <a:off x="5135128" y="82256"/>
            <a:ext cx="2027672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Apport de connaissances + exercices d’application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 (2h)</a:t>
            </a:r>
            <a:r>
              <a:rPr lang="fr-FR" sz="1400" dirty="0"/>
              <a:t>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● </a:t>
            </a:r>
            <a:r>
              <a:rPr lang="fr-FR" sz="1400" dirty="0"/>
              <a:t>Analogies physiques : éléments de dissipation d’énergie (</a:t>
            </a:r>
            <a:r>
              <a:rPr lang="fr-FR" sz="1400" b="1" dirty="0"/>
              <a:t>lien PC</a:t>
            </a:r>
            <a:r>
              <a:rPr lang="fr-FR" sz="1400" dirty="0"/>
              <a:t>) </a:t>
            </a:r>
          </a:p>
          <a:p>
            <a:pPr algn="ctr"/>
            <a:r>
              <a:rPr lang="fr-FR" sz="1400" b="1" dirty="0">
                <a:solidFill>
                  <a:schemeClr val="tx1"/>
                </a:solidFill>
              </a:rPr>
              <a:t>● </a:t>
            </a:r>
            <a:r>
              <a:rPr lang="fr-FR" sz="1400" dirty="0"/>
              <a:t>Techniques d’optimisation pour limiter les réductions de performances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● On incitera les élèves à faire preuve de créativité (non évaluée)</a:t>
            </a:r>
            <a:endParaRPr lang="fr-FR" sz="14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2BBBDDD-B568-473F-A381-BAE8CEFC36DB}"/>
              </a:ext>
            </a:extLst>
          </p:cNvPr>
          <p:cNvSpPr/>
          <p:nvPr/>
        </p:nvSpPr>
        <p:spPr>
          <a:xfrm>
            <a:off x="7493341" y="76200"/>
            <a:ext cx="2012376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Recherche documentaire (30min)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Les élèves s’intéresseront à ce que dit la réglementation sur le recyclage des produits de soin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Apport de connaissances (1h)</a:t>
            </a:r>
            <a:endParaRPr lang="fr-FR" sz="1400" dirty="0">
              <a:solidFill>
                <a:srgbClr val="FF0000"/>
              </a:solidFill>
            </a:endParaRP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Lecture et exploitation d’abaques</a:t>
            </a: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Synthèse générale (30 min)</a:t>
            </a:r>
            <a:endParaRPr lang="fr-FR" sz="1400" dirty="0">
              <a:solidFill>
                <a:srgbClr val="FF0000"/>
              </a:solidFill>
            </a:endParaRPr>
          </a:p>
        </p:txBody>
      </p:sp>
      <p:sp>
        <p:nvSpPr>
          <p:cNvPr id="4" name="Légende : flèche vers la droite 3">
            <a:extLst>
              <a:ext uri="{FF2B5EF4-FFF2-40B4-BE49-F238E27FC236}">
                <a16:creationId xmlns:a16="http://schemas.microsoft.com/office/drawing/2014/main" id="{89B4C5CF-C49B-4DA5-897C-7ED68FF363E2}"/>
              </a:ext>
            </a:extLst>
          </p:cNvPr>
          <p:cNvSpPr/>
          <p:nvPr/>
        </p:nvSpPr>
        <p:spPr>
          <a:xfrm>
            <a:off x="3976892" y="841142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7BCA7C4-7B87-4E04-98E2-31E39B7FBA25}"/>
              </a:ext>
            </a:extLst>
          </p:cNvPr>
          <p:cNvSpPr txBox="1"/>
          <p:nvPr/>
        </p:nvSpPr>
        <p:spPr>
          <a:xfrm rot="16200000">
            <a:off x="3309459" y="1318076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C9337D6-CE39-4096-AA97-0A2C5AA0EB99}"/>
              </a:ext>
            </a:extLst>
          </p:cNvPr>
          <p:cNvSpPr/>
          <p:nvPr/>
        </p:nvSpPr>
        <p:spPr>
          <a:xfrm>
            <a:off x="9861329" y="76200"/>
            <a:ext cx="2025871" cy="3130084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endParaRPr lang="fr-FR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1DAA4E-8870-4DB6-A2F1-6D98CB17FDF9}"/>
              </a:ext>
            </a:extLst>
          </p:cNvPr>
          <p:cNvSpPr/>
          <p:nvPr/>
        </p:nvSpPr>
        <p:spPr>
          <a:xfrm>
            <a:off x="8118797" y="3329856"/>
            <a:ext cx="760144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fr-FR" b="1" dirty="0">
                <a:solidFill>
                  <a:schemeClr val="bg1"/>
                </a:solidFill>
              </a:rPr>
              <a:t>Jour 2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439B2C-3A87-4384-AADF-B20D4CF53213}"/>
              </a:ext>
            </a:extLst>
          </p:cNvPr>
          <p:cNvSpPr txBox="1"/>
          <p:nvPr/>
        </p:nvSpPr>
        <p:spPr>
          <a:xfrm rot="16200000">
            <a:off x="3365685" y="4837770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Commun 2I2D</a:t>
            </a:r>
          </a:p>
        </p:txBody>
      </p:sp>
      <p:sp>
        <p:nvSpPr>
          <p:cNvPr id="30" name="Légende : flèche vers la droite 29">
            <a:extLst>
              <a:ext uri="{FF2B5EF4-FFF2-40B4-BE49-F238E27FC236}">
                <a16:creationId xmlns:a16="http://schemas.microsoft.com/office/drawing/2014/main" id="{2151D9F9-58B7-4511-B205-6031035DD40B}"/>
              </a:ext>
            </a:extLst>
          </p:cNvPr>
          <p:cNvSpPr/>
          <p:nvPr/>
        </p:nvSpPr>
        <p:spPr>
          <a:xfrm>
            <a:off x="4006143" y="4439915"/>
            <a:ext cx="966935" cy="1600200"/>
          </a:xfrm>
          <a:prstGeom prst="rightArrowCallou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3B6A3A1-0C94-473F-ABE3-B25AB35D46CE}"/>
              </a:ext>
            </a:extLst>
          </p:cNvPr>
          <p:cNvSpPr txBox="1"/>
          <p:nvPr/>
        </p:nvSpPr>
        <p:spPr>
          <a:xfrm rot="16200000">
            <a:off x="3338710" y="4916849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Enseignement spécifique EE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2237D0-9524-4766-9908-226242595B7D}"/>
              </a:ext>
            </a:extLst>
          </p:cNvPr>
          <p:cNvSpPr/>
          <p:nvPr/>
        </p:nvSpPr>
        <p:spPr>
          <a:xfrm>
            <a:off x="55729" y="36386"/>
            <a:ext cx="4840471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Le film de la séquence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Semaine 3</a:t>
            </a:r>
            <a:endParaRPr lang="fr-FR" sz="24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671CD9A5-1F2A-462C-8E2B-9F2641E47895}"/>
              </a:ext>
            </a:extLst>
          </p:cNvPr>
          <p:cNvSpPr/>
          <p:nvPr/>
        </p:nvSpPr>
        <p:spPr>
          <a:xfrm>
            <a:off x="7557838" y="3710342"/>
            <a:ext cx="2026317" cy="3071458"/>
          </a:xfrm>
          <a:prstGeom prst="roundRect">
            <a:avLst>
              <a:gd name="adj" fmla="val 1000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fr-FR" sz="1400" dirty="0">
                <a:solidFill>
                  <a:srgbClr val="FF0000"/>
                </a:solidFill>
              </a:rPr>
              <a:t>● </a:t>
            </a:r>
            <a:r>
              <a:rPr lang="fr-FR" sz="1400" b="1" dirty="0">
                <a:solidFill>
                  <a:srgbClr val="FF0000"/>
                </a:solidFill>
              </a:rPr>
              <a:t>Exercices d’application (2h)</a:t>
            </a:r>
          </a:p>
          <a:p>
            <a:pPr algn="ctr"/>
            <a:r>
              <a:rPr lang="fr-FR" sz="1400" dirty="0">
                <a:solidFill>
                  <a:schemeClr val="tx1"/>
                </a:solidFill>
              </a:rPr>
              <a:t>Les élèves aborderont de manière analytique le cas particulier des pertes de charge dans un circuit hydraulique, avec exploitation des abaques.</a:t>
            </a:r>
          </a:p>
          <a:p>
            <a:pPr algn="ctr"/>
            <a:r>
              <a:rPr lang="fr-FR" sz="1400" dirty="0">
                <a:solidFill>
                  <a:srgbClr val="FF0000"/>
                </a:solidFill>
              </a:rPr>
              <a:t>● </a:t>
            </a:r>
            <a:r>
              <a:rPr lang="fr-FR" sz="1400" b="1" dirty="0">
                <a:solidFill>
                  <a:srgbClr val="FF0000"/>
                </a:solidFill>
              </a:rPr>
              <a:t>Confrontation théorie/numérique (1h)</a:t>
            </a:r>
            <a:endParaRPr lang="fr-FR" sz="1400" dirty="0">
              <a:solidFill>
                <a:schemeClr val="tx1"/>
              </a:solidFill>
            </a:endParaRPr>
          </a:p>
          <a:p>
            <a:pPr algn="ctr"/>
            <a:r>
              <a:rPr lang="fr-FR" sz="1400" b="1" dirty="0">
                <a:solidFill>
                  <a:srgbClr val="FF0000"/>
                </a:solidFill>
              </a:rPr>
              <a:t>● Evaluation : </a:t>
            </a:r>
            <a:r>
              <a:rPr lang="fr-FR" sz="1400" dirty="0">
                <a:solidFill>
                  <a:schemeClr val="tx1"/>
                </a:solidFill>
              </a:rPr>
              <a:t>formative</a:t>
            </a:r>
          </a:p>
          <a:p>
            <a:pPr algn="ctr"/>
            <a:endParaRPr lang="fr-FR" sz="1400" dirty="0"/>
          </a:p>
          <a:p>
            <a:pPr algn="ctr"/>
            <a:endParaRPr lang="fr-FR" sz="1400" dirty="0"/>
          </a:p>
          <a:p>
            <a:pPr algn="ctr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44827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DF4F25A-C6A1-4BC8-8CEE-87D2BB5D5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37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B6843E-05E2-40B4-93FA-3B1050E1955C}"/>
              </a:ext>
            </a:extLst>
          </p:cNvPr>
          <p:cNvSpPr/>
          <p:nvPr/>
        </p:nvSpPr>
        <p:spPr>
          <a:xfrm>
            <a:off x="3048000" y="2854484"/>
            <a:ext cx="6096000" cy="167738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3"/>
              <a:tabLst>
                <a:tab pos="527685" algn="l"/>
                <a:tab pos="528320" algn="l"/>
              </a:tabLst>
            </a:pPr>
            <a:r>
              <a:rPr lang="fr-FR" sz="2400" b="1" spc="-25" dirty="0">
                <a:solidFill>
                  <a:srgbClr val="0070C0"/>
                </a:solidFill>
                <a:latin typeface="Arial"/>
                <a:cs typeface="Arial"/>
              </a:rPr>
              <a:t>Exploitation pédagogique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Niveau ciblé : STI2D EE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Film synthétique de la séquence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/>
                </a:solidFill>
                <a:latin typeface="Arial"/>
                <a:cs typeface="Arial"/>
              </a:rPr>
              <a:t>Description complète de la séquence</a:t>
            </a:r>
          </a:p>
        </p:txBody>
      </p:sp>
    </p:spTree>
    <p:extLst>
      <p:ext uri="{BB962C8B-B14F-4D97-AF65-F5344CB8AC3E}">
        <p14:creationId xmlns:p14="http://schemas.microsoft.com/office/powerpoint/2010/main" val="3546203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53A5875-F06B-4E1F-800C-047AB267A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38</a:t>
            </a:fld>
            <a:endParaRPr lang="fr-FR" dirty="0"/>
          </a:p>
        </p:txBody>
      </p:sp>
      <p:graphicFrame>
        <p:nvGraphicFramePr>
          <p:cNvPr id="6" name="Objet 5">
            <a:extLst>
              <a:ext uri="{FF2B5EF4-FFF2-40B4-BE49-F238E27FC236}">
                <a16:creationId xmlns:a16="http://schemas.microsoft.com/office/drawing/2014/main" id="{E206ABCE-D4F7-434A-826C-C2BCB60888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088275"/>
              </p:ext>
            </p:extLst>
          </p:nvPr>
        </p:nvGraphicFramePr>
        <p:xfrm>
          <a:off x="499934" y="-533399"/>
          <a:ext cx="11615866" cy="8209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" name="Acrobat Document" r:id="rId3" imgW="14582746" imgH="10305794" progId="AcroExch.Document.DC">
                  <p:embed/>
                </p:oleObj>
              </mc:Choice>
              <mc:Fallback>
                <p:oleObj name="Acrobat Document" r:id="rId3" imgW="14582746" imgH="1030579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9934" y="-533399"/>
                        <a:ext cx="11615866" cy="8209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3562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0A5718A-1035-4839-A5E8-958AD28E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39</a:t>
            </a:fld>
            <a:endParaRPr lang="fr-FR" dirty="0"/>
          </a:p>
        </p:txBody>
      </p:sp>
      <p:graphicFrame>
        <p:nvGraphicFramePr>
          <p:cNvPr id="5" name="Objet 4">
            <a:extLst>
              <a:ext uri="{FF2B5EF4-FFF2-40B4-BE49-F238E27FC236}">
                <a16:creationId xmlns:a16="http://schemas.microsoft.com/office/drawing/2014/main" id="{CDD4E2A3-CEA2-43C9-9F12-A5A8BFB88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21744"/>
              </p:ext>
            </p:extLst>
          </p:nvPr>
        </p:nvGraphicFramePr>
        <p:xfrm>
          <a:off x="533400" y="-583272"/>
          <a:ext cx="11353800" cy="8024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8" name="Acrobat Document" r:id="rId3" imgW="14582746" imgH="10305794" progId="AcroExch.Document.DC">
                  <p:embed/>
                </p:oleObj>
              </mc:Choice>
              <mc:Fallback>
                <p:oleObj name="Acrobat Document" r:id="rId3" imgW="14582746" imgH="1030579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-583272"/>
                        <a:ext cx="11353800" cy="80245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944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nam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860" y="2724176"/>
            <a:ext cx="857224" cy="857224"/>
          </a:xfrm>
          <a:prstGeom prst="rect">
            <a:avLst/>
          </a:prstGeom>
        </p:spPr>
      </p:pic>
      <p:sp>
        <p:nvSpPr>
          <p:cNvPr id="36" name="Espace réservé du numéro de diapositive 35"/>
          <p:cNvSpPr>
            <a:spLocks noGrp="1"/>
          </p:cNvSpPr>
          <p:nvPr>
            <p:ph type="sldNum" sz="quarter" idx="12"/>
          </p:nvPr>
        </p:nvSpPr>
        <p:spPr>
          <a:xfrm>
            <a:off x="8534400" y="6492876"/>
            <a:ext cx="2133600" cy="365125"/>
          </a:xfrm>
        </p:spPr>
        <p:txBody>
          <a:bodyPr/>
          <a:lstStyle/>
          <a:p>
            <a:fld id="{C958783D-0282-4272-9FBF-4E4302123F16}" type="slidenum">
              <a:rPr lang="en-GB" sz="1400"/>
              <a:pPr/>
              <a:t>4</a:t>
            </a:fld>
            <a:endParaRPr lang="en-GB" sz="14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60" y="3890602"/>
            <a:ext cx="857658" cy="75759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0860" y="4952145"/>
            <a:ext cx="857224" cy="534255"/>
          </a:xfrm>
          <a:prstGeom prst="rect">
            <a:avLst/>
          </a:prstGeom>
        </p:spPr>
      </p:pic>
      <p:sp>
        <p:nvSpPr>
          <p:cNvPr id="22" name="Espace réservé du contenu 2"/>
          <p:cNvSpPr txBox="1">
            <a:spLocks/>
          </p:cNvSpPr>
          <p:nvPr/>
        </p:nvSpPr>
        <p:spPr>
          <a:xfrm>
            <a:off x="0" y="0"/>
            <a:ext cx="12192000" cy="69294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7800" indent="-342900"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dirty="0">
              <a:latin typeface="+mj-lt"/>
              <a:cs typeface="Times New Roman" pitchFamily="18" charset="0"/>
            </a:endParaRP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1 - a) Présentation du candidat</a:t>
            </a: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fr-FR" sz="1600" b="1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2010 - 2013 : Doctorant-moniteur      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LMFA</a:t>
            </a:r>
            <a:r>
              <a:rPr lang="fr-FR" sz="1600" dirty="0">
                <a:latin typeface="+mj-lt"/>
                <a:cs typeface="Times New Roman" pitchFamily="18" charset="0"/>
              </a:rPr>
              <a:t> UMR CNRS 5509 –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UCBL/INSA Lyon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i="1" dirty="0">
                <a:latin typeface="+mj-lt"/>
                <a:cs typeface="Times New Roman" pitchFamily="18" charset="0"/>
              </a:rPr>
              <a:t>Etude théorique et expérimentale de la stabilité de l’écoulement de films de fluide non-Newtonien sur plan incliné</a:t>
            </a:r>
          </a:p>
          <a:p>
            <a:pPr marL="177800" indent="-342900"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i="1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2013 – 2014 : ATER</a:t>
            </a:r>
            <a:r>
              <a:rPr lang="fr-FR" sz="1600" dirty="0">
                <a:latin typeface="+mj-lt"/>
                <a:cs typeface="Times New Roman" pitchFamily="18" charset="0"/>
              </a:rPr>
              <a:t>   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LMFA</a:t>
            </a:r>
            <a:r>
              <a:rPr lang="fr-FR" sz="1600" dirty="0">
                <a:latin typeface="+mj-lt"/>
                <a:cs typeface="Times New Roman" pitchFamily="18" charset="0"/>
              </a:rPr>
              <a:t> UMR CNRS 5509 –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Ecole Centrale de Lyon</a:t>
            </a: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b="1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2015 - 2016 (12 mois) Ingénieur de recherche     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ICB</a:t>
            </a:r>
            <a:r>
              <a:rPr lang="fr-FR" sz="1600" dirty="0">
                <a:latin typeface="+mj-lt"/>
                <a:cs typeface="Times New Roman" pitchFamily="18" charset="0"/>
              </a:rPr>
              <a:t> UMR CNRS 6303 –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Université de Bourgogne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       </a:t>
            </a:r>
            <a:r>
              <a:rPr lang="fr-FR" sz="1600" u="sng" dirty="0">
                <a:latin typeface="+mj-lt"/>
                <a:cs typeface="Times New Roman" pitchFamily="18" charset="0"/>
              </a:rPr>
              <a:t>FUI </a:t>
            </a:r>
            <a:r>
              <a:rPr lang="fr-FR" sz="1600" u="sng" dirty="0" err="1">
                <a:latin typeface="+mj-lt"/>
                <a:cs typeface="Times New Roman" pitchFamily="18" charset="0"/>
              </a:rPr>
              <a:t>Fry’in</a:t>
            </a:r>
            <a:r>
              <a:rPr lang="fr-FR" sz="1600" u="sng" dirty="0">
                <a:latin typeface="+mj-lt"/>
                <a:cs typeface="Times New Roman" pitchFamily="18" charset="0"/>
              </a:rPr>
              <a:t> </a:t>
            </a:r>
            <a:r>
              <a:rPr lang="fr-FR" sz="1600" dirty="0">
                <a:latin typeface="+mj-lt"/>
                <a:cs typeface="Times New Roman" pitchFamily="18" charset="0"/>
              </a:rPr>
              <a:t>:</a:t>
            </a:r>
            <a:r>
              <a:rPr lang="fr-FR" sz="1600" i="1" dirty="0">
                <a:latin typeface="+mj-lt"/>
                <a:cs typeface="Times New Roman" pitchFamily="18" charset="0"/>
              </a:rPr>
              <a:t> Modélisation des transferts de chaleur et de masse dans une opération de friture profonde 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i="1" dirty="0">
                <a:latin typeface="+mj-lt"/>
                <a:cs typeface="Times New Roman" pitchFamily="18" charset="0"/>
              </a:rPr>
              <a:t>       (INRA AgroParisTech ; SEB ; LESIEUR ; ADVENTYS)</a:t>
            </a:r>
          </a:p>
          <a:p>
            <a:pPr marL="177800" indent="-342900" algn="ctr" defTabSz="914400">
              <a:defRPr/>
            </a:pPr>
            <a:endParaRPr lang="fr-FR" sz="1600" i="1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2016 (6 mois) : Post-doctorant      </a:t>
            </a:r>
            <a:r>
              <a:rPr lang="fr-FR" sz="1600" b="1" u="sng" dirty="0" err="1">
                <a:latin typeface="+mj-lt"/>
                <a:cs typeface="Times New Roman" pitchFamily="18" charset="0"/>
              </a:rPr>
              <a:t>University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 of Birmingham (</a:t>
            </a:r>
            <a:r>
              <a:rPr lang="fr-FR" sz="1600" b="1" u="sng" dirty="0" err="1">
                <a:latin typeface="+mj-lt"/>
                <a:cs typeface="Times New Roman" pitchFamily="18" charset="0"/>
              </a:rPr>
              <a:t>School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 of </a:t>
            </a:r>
            <a:r>
              <a:rPr lang="fr-FR" sz="1600" b="1" u="sng" dirty="0" err="1">
                <a:latin typeface="+mj-lt"/>
                <a:cs typeface="Times New Roman" pitchFamily="18" charset="0"/>
              </a:rPr>
              <a:t>Chemical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 Engineering)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dirty="0">
                <a:latin typeface="+mj-lt"/>
                <a:cs typeface="Times New Roman" pitchFamily="18" charset="0"/>
              </a:rPr>
              <a:t>        Méthodes numériques sans maillage pour l’étude d’écoulements sanguins  en interaction avec des valves aortiques</a:t>
            </a:r>
            <a:endParaRPr lang="fr-FR" sz="1600" i="1" dirty="0">
              <a:latin typeface="+mj-lt"/>
              <a:cs typeface="Times New Roman" pitchFamily="18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i="1" dirty="0">
              <a:latin typeface="+mj-lt"/>
              <a:cs typeface="Times New Roman" pitchFamily="18" charset="0"/>
            </a:endParaRPr>
          </a:p>
          <a:p>
            <a:pPr marL="342900" indent="-342900" defTabSz="914400"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2016 – 2019 : Enseignant-Chercheur </a:t>
            </a:r>
            <a:r>
              <a:rPr lang="fr-FR" sz="1600" dirty="0">
                <a:latin typeface="+mj-lt"/>
                <a:cs typeface="Times New Roman" pitchFamily="18" charset="0"/>
              </a:rPr>
              <a:t>(Sections 60/62)  :  Mécanique-Energétique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	                </a:t>
            </a:r>
            <a:r>
              <a:rPr lang="fr-FR" sz="1600" b="1" u="sng" dirty="0">
                <a:latin typeface="+mj-lt"/>
                <a:cs typeface="Times New Roman" pitchFamily="18" charset="0"/>
              </a:rPr>
              <a:t>INSA </a:t>
            </a:r>
            <a:r>
              <a:rPr lang="fr-FR" sz="1600" b="1" u="sng" dirty="0" err="1">
                <a:latin typeface="+mj-lt"/>
                <a:cs typeface="Times New Roman" pitchFamily="18" charset="0"/>
              </a:rPr>
              <a:t>Euro-Méditerranée</a:t>
            </a:r>
            <a:r>
              <a:rPr lang="fr-FR" sz="1600" dirty="0">
                <a:latin typeface="+mj-lt"/>
                <a:cs typeface="Times New Roman" pitchFamily="18" charset="0"/>
              </a:rPr>
              <a:t> (1</a:t>
            </a:r>
            <a:r>
              <a:rPr lang="fr-FR" sz="1600" baseline="30000" dirty="0">
                <a:latin typeface="+mj-lt"/>
                <a:cs typeface="Times New Roman" pitchFamily="18" charset="0"/>
              </a:rPr>
              <a:t>er</a:t>
            </a:r>
            <a:r>
              <a:rPr lang="fr-FR" sz="1600" dirty="0">
                <a:latin typeface="+mj-lt"/>
                <a:cs typeface="Times New Roman" pitchFamily="18" charset="0"/>
              </a:rPr>
              <a:t> INSA international créé en 2015 à Fez au Maroc)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b="1" dirty="0">
              <a:latin typeface="+mj-lt"/>
              <a:cs typeface="Times New Roman" pitchFamily="18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cs typeface="Times New Roman" pitchFamily="18" charset="0"/>
              </a:rPr>
              <a:t>     2019 – 2020  : Autoentrepreneur (Enseignement Supérieur et Formation Technique et Professionnelle)</a:t>
            </a:r>
          </a:p>
          <a:p>
            <a:pPr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fr-FR" sz="1600" b="1" dirty="0">
              <a:latin typeface="+mj-lt"/>
              <a:cs typeface="Times New Roman" pitchFamily="18" charset="0"/>
            </a:endParaRPr>
          </a:p>
          <a:p>
            <a:pPr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r>
              <a:rPr lang="fr-FR" sz="1600" b="1" dirty="0">
                <a:latin typeface="+mj-lt"/>
                <a:cs typeface="Times New Roman" pitchFamily="18" charset="0"/>
              </a:rPr>
              <a:t>     2020 – 2021 :  Etudiant en M1 Master MEEF – INSPE de Bourgogne – Campus de Chalon-sur-Saône,</a:t>
            </a: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fr-FR" sz="1600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1600" dirty="0">
                <a:latin typeface="+mj-lt"/>
                <a:cs typeface="Times New Roman" pitchFamily="18" charset="0"/>
              </a:rPr>
              <a:t>          </a:t>
            </a:r>
          </a:p>
          <a:p>
            <a:pPr marL="177800" indent="-342900"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dirty="0">
              <a:latin typeface="+mj-lt"/>
              <a:cs typeface="Times New Roman" pitchFamily="18" charset="0"/>
            </a:endParaRPr>
          </a:p>
          <a:p>
            <a:pPr marL="177800" indent="-342900" defTabSz="914400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  <a:defRPr/>
            </a:pPr>
            <a:endParaRPr lang="fr-FR" sz="1600" i="1" dirty="0">
              <a:latin typeface="+mj-lt"/>
              <a:cs typeface="Times New Roman" pitchFamily="18" charset="0"/>
            </a:endParaRPr>
          </a:p>
          <a:p>
            <a:pPr marL="177800" indent="-342900"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1600" i="1" dirty="0">
              <a:latin typeface="+mj-lt"/>
              <a:cs typeface="Times New Roman" pitchFamily="18" charset="0"/>
            </a:endParaRPr>
          </a:p>
        </p:txBody>
      </p:sp>
      <p:pic>
        <p:nvPicPr>
          <p:cNvPr id="17" name="Image 16" descr="lobeihn9xnkqeauevh8f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54977" y="1905000"/>
            <a:ext cx="857224" cy="857224"/>
          </a:xfrm>
          <a:prstGeom prst="rect">
            <a:avLst/>
          </a:prstGeom>
        </p:spPr>
      </p:pic>
      <p:pic>
        <p:nvPicPr>
          <p:cNvPr id="18" name="Image 17" descr="CLzz3UaU_400x400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41590" y="1062046"/>
            <a:ext cx="690554" cy="690554"/>
          </a:xfrm>
          <a:prstGeom prst="rect">
            <a:avLst/>
          </a:prstGeom>
        </p:spPr>
      </p:pic>
      <p:pic>
        <p:nvPicPr>
          <p:cNvPr id="11" name="Image 10" descr="unnamed.jpg">
            <a:extLst>
              <a:ext uri="{FF2B5EF4-FFF2-40B4-BE49-F238E27FC236}">
                <a16:creationId xmlns:a16="http://schemas.microsoft.com/office/drawing/2014/main" id="{54CA1EDA-6802-484D-AD61-DE57BCDA9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0860" y="6076976"/>
            <a:ext cx="857224" cy="85722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7BC7C6-A41F-4250-A231-3AEBAA700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395" y="3267417"/>
            <a:ext cx="6125209" cy="323165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MERCI DE VOTRE ATTENTION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952627-01FF-4058-A543-E0FA9C654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0055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0D53A-F6D1-4BA9-B581-7459642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41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136606-62DE-4531-9A6F-656A66ED165A}"/>
              </a:ext>
            </a:extLst>
          </p:cNvPr>
          <p:cNvSpPr/>
          <p:nvPr/>
        </p:nvSpPr>
        <p:spPr>
          <a:xfrm>
            <a:off x="495300" y="59893"/>
            <a:ext cx="110870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800" b="1" u="sng" spc="-5" dirty="0">
                <a:solidFill>
                  <a:srgbClr val="0070C0"/>
                </a:solidFill>
                <a:latin typeface="Arial"/>
                <a:cs typeface="Arial"/>
              </a:rPr>
              <a:t>BTS : « Contrôle Industriel et Régulation Automatique»</a:t>
            </a:r>
            <a:endParaRPr lang="fr-FR" sz="24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1D52D-A312-47CD-83A0-827C99001AA9}"/>
              </a:ext>
            </a:extLst>
          </p:cNvPr>
          <p:cNvSpPr/>
          <p:nvPr/>
        </p:nvSpPr>
        <p:spPr>
          <a:xfrm>
            <a:off x="495300" y="914400"/>
            <a:ext cx="1120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EF9A32-2C18-41F6-800C-1CB3736E7C0D}"/>
              </a:ext>
            </a:extLst>
          </p:cNvPr>
          <p:cNvSpPr/>
          <p:nvPr/>
        </p:nvSpPr>
        <p:spPr>
          <a:xfrm>
            <a:off x="600222" y="685800"/>
            <a:ext cx="11087100" cy="6686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Stage en milieu professionnel de 12 semaines auprès de notre partenaire CROSSJECT</a:t>
            </a:r>
          </a:p>
          <a:p>
            <a:pPr marL="285750" indent="-285750" algn="just">
              <a:lnSpc>
                <a:spcPct val="105000"/>
              </a:lnSpc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Compétences : S’approprier / Analyser / Valider :</a:t>
            </a:r>
          </a:p>
          <a:p>
            <a:pPr algn="just">
              <a:lnSpc>
                <a:spcPct val="105000"/>
              </a:lnSpc>
            </a:pPr>
            <a:endParaRPr lang="fr-FR" sz="1600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1 : Identifier une problématique industrielle dans toutes ses dimensions et la reformuler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2 : Identifier des grandeurs physico chimiques en œuvre et des procédés dans un système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APP 3 : Identifier les grandeurs pertinentes pour le contrôle d’un procédé et les appareils d'un système.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 1 : Analyser fonctionnellement une installation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 3 : Comparer des solutions techniques à des normes et des règlementations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00B05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 4 : Comparer des solutions techniques à un cahier des charges,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 1 : Comparer les performances d'un système réglé au cahier des charges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r>
              <a:rPr lang="fr-FR" dirty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 2 : Analyser des données réglées et les confronter aux résultats attendus</a:t>
            </a: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endParaRPr lang="fr-FR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20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Savoir associés :</a:t>
            </a:r>
          </a:p>
          <a:p>
            <a:pPr algn="just"/>
            <a:endParaRPr lang="fr-FR" b="1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S4 : physique-chimie des procédés industriels (5 h Cours / 4 h TP)</a:t>
            </a:r>
          </a:p>
          <a:p>
            <a:pPr algn="just"/>
            <a:r>
              <a:rPr lang="fr-FR" b="1" dirty="0"/>
              <a:t>Corps purs et Mélanges, Réactions Chimiques, Combustion, Formes et transferts d'énergie, Dynamique des fluides incompressibles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S5 : contrôle industriel et régulation automatique (6 h Cours / 6 h TP) :</a:t>
            </a:r>
          </a:p>
          <a:p>
            <a:pPr algn="just"/>
            <a:r>
              <a:rPr lang="fr-FR" b="1" dirty="0"/>
              <a:t>Métrologie, Généralités sur la Mesure Industrielle, Mesures de pression, de niveau, de température de débit, Analyse fonctionnelle, Optimisation de réglage</a:t>
            </a: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S6 : qualité hygiène santé sécurité environnement (QHSSE) : </a:t>
            </a:r>
            <a:r>
              <a:rPr lang="fr-FR" b="1" dirty="0"/>
              <a:t>Règlementations et normes techniques</a:t>
            </a:r>
            <a:endParaRPr lang="fr-FR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5000"/>
              </a:lnSpc>
              <a:buFont typeface="Courier New" panose="02070309020205020404" pitchFamily="49" charset="0"/>
              <a:buChar char="o"/>
            </a:pPr>
            <a:endParaRPr lang="fr-FR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840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530D53A-F6D1-4BA9-B581-7459642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42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136606-62DE-4531-9A6F-656A66ED165A}"/>
              </a:ext>
            </a:extLst>
          </p:cNvPr>
          <p:cNvSpPr/>
          <p:nvPr/>
        </p:nvSpPr>
        <p:spPr>
          <a:xfrm>
            <a:off x="1484129" y="23983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BTS Maintenance des systèmes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E1D52D-A312-47CD-83A0-827C99001AA9}"/>
              </a:ext>
            </a:extLst>
          </p:cNvPr>
          <p:cNvSpPr/>
          <p:nvPr/>
        </p:nvSpPr>
        <p:spPr>
          <a:xfrm>
            <a:off x="304800" y="685800"/>
            <a:ext cx="115824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Option B :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« Systèmes énergétiques et fluidiques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Bloc n°4 :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« Analyse technique en vue de l’intégration d’un bien »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fr-F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Liste des compétences professionnelles visées :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C2 :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« Analyser le fonctionnement du bien »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C21 Analyser la fiabilité, la maintenabilité et la sécurité. S9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C22 : « Analyser l'organisation fonctionnelle, structurelle et temporelle » S5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C23 Identifier et caractériser la chaîne d’énergie. S6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C1 : 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« Réaliser les interventions de maintenance»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C13 Réaliser des opérations de surveillance et d’inspection et/ou de maintenance préventive.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C14 Réaliser des travaux d’amélioration, réceptionner un nouveau bien.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C15 : Identifier les risques pour les personnes ou l’environnement, définir et respecter les mesures de prévention adaptées.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Savoir associés :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Transversal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: Energie et Puissance, Formes d’énergie, Analyse fonctionnelle et structurelle, Ondes mécaniques, Energie interne d’un système, Comportement des matériaux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Option B</a:t>
            </a:r>
            <a:r>
              <a:rPr lang="fr-FR" sz="2000" dirty="0">
                <a:latin typeface="Arial" panose="020B0604020202020204" pitchFamily="34" charset="0"/>
                <a:cs typeface="Arial" panose="020B0604020202020204" pitchFamily="34" charset="0"/>
              </a:rPr>
              <a:t> : Thermodynamique appliquée, Etats de la matière, Comportement énergétique Dynamique des fluides incompressibles, Combustion, Stockage et conversion d’énergie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48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EBEE9DE-4BAE-415E-A35F-0B939BF9D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43</a:t>
            </a:fld>
            <a:endParaRPr lang="fr-FR" dirty="0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D8B3FB2F-460B-4304-8E4E-780D2EB69AE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914401"/>
            <a:ext cx="6172200" cy="1887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B942CE0-1615-4EA8-B1B0-416B2BA882F1}"/>
              </a:ext>
            </a:extLst>
          </p:cNvPr>
          <p:cNvSpPr/>
          <p:nvPr/>
        </p:nvSpPr>
        <p:spPr>
          <a:xfrm>
            <a:off x="1295400" y="152400"/>
            <a:ext cx="9677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2</a:t>
            </a:r>
            <a:r>
              <a:rPr lang="fr-FR" sz="3200" b="1" u="sng" spc="-5" baseline="30000" dirty="0">
                <a:solidFill>
                  <a:srgbClr val="0070C0"/>
                </a:solidFill>
                <a:latin typeface="Arial"/>
                <a:cs typeface="Arial"/>
              </a:rPr>
              <a:t>ème</a:t>
            </a: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 phase de validation du maillage (tube seul)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F44E7E5-D334-4339-9FCF-830B8C28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90" y="2825175"/>
            <a:ext cx="6963098" cy="388042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E665BC9-20E4-4ED7-A4FB-1B8A9DA4F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914401"/>
            <a:ext cx="4548151" cy="562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733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DF16A9-B9F2-460E-8907-0B544E1F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44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0D7C6A3-8E26-4DBB-AAE5-DE67730FD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99176"/>
            <a:ext cx="1403683" cy="76199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26D995D-365B-4AD4-89D3-1FD077E02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5" y="3081458"/>
            <a:ext cx="3861951" cy="5847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E7BFF7-5E35-41A7-A243-D973B32AC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660" y="4486516"/>
            <a:ext cx="3628156" cy="720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C7C1960-7C12-4F3C-B406-3028918433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46133"/>
            <a:ext cx="10358073" cy="143566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A9C0B1-3E20-4439-8E20-849605E5573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829808"/>
            <a:ext cx="6402705" cy="4427991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A0BF3F-F243-45D9-98B2-BB69BB5B2101}"/>
              </a:ext>
            </a:extLst>
          </p:cNvPr>
          <p:cNvSpPr/>
          <p:nvPr/>
        </p:nvSpPr>
        <p:spPr>
          <a:xfrm>
            <a:off x="1295400" y="152400"/>
            <a:ext cx="96773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2</a:t>
            </a:r>
            <a:r>
              <a:rPr lang="fr-FR" sz="3200" b="1" u="sng" spc="-5" baseline="30000" dirty="0">
                <a:solidFill>
                  <a:srgbClr val="0070C0"/>
                </a:solidFill>
                <a:latin typeface="Arial"/>
                <a:cs typeface="Arial"/>
              </a:rPr>
              <a:t>ème</a:t>
            </a: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 phase de validation du maillage (tube seul)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5D021CF-8DCC-420A-92FF-BB50814DEB9E}"/>
              </a:ext>
            </a:extLst>
          </p:cNvPr>
          <p:cNvSpPr txBox="1"/>
          <p:nvPr/>
        </p:nvSpPr>
        <p:spPr>
          <a:xfrm>
            <a:off x="1629321" y="1165068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B050"/>
                </a:solidFill>
              </a:rPr>
              <a:t>Nombre de Reynolds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8D40DF0-7030-44A8-A2C0-9868B37077FD}"/>
              </a:ext>
            </a:extLst>
          </p:cNvPr>
          <p:cNvSpPr txBox="1"/>
          <p:nvPr/>
        </p:nvSpPr>
        <p:spPr>
          <a:xfrm>
            <a:off x="533400" y="2831068"/>
            <a:ext cx="427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B050"/>
                </a:solidFill>
              </a:rPr>
              <a:t>Formule de </a:t>
            </a:r>
            <a:r>
              <a:rPr lang="fr-FR" b="1" u="sng" dirty="0" err="1">
                <a:solidFill>
                  <a:srgbClr val="00B050"/>
                </a:solidFill>
              </a:rPr>
              <a:t>Nikuradsé</a:t>
            </a:r>
            <a:r>
              <a:rPr lang="fr-FR" b="1" u="sng" dirty="0">
                <a:solidFill>
                  <a:srgbClr val="00B050"/>
                </a:solidFill>
              </a:rPr>
              <a:t> des pertes de charge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4561AC5-8CB6-4C8A-ABD8-AAD75C2A1342}"/>
              </a:ext>
            </a:extLst>
          </p:cNvPr>
          <p:cNvSpPr txBox="1"/>
          <p:nvPr/>
        </p:nvSpPr>
        <p:spPr>
          <a:xfrm>
            <a:off x="909660" y="4142575"/>
            <a:ext cx="3967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u="sng" dirty="0">
                <a:solidFill>
                  <a:srgbClr val="00B050"/>
                </a:solidFill>
              </a:rPr>
              <a:t>Coeff de Darcy</a:t>
            </a:r>
            <a:r>
              <a:rPr lang="fr-FR" b="1" dirty="0">
                <a:solidFill>
                  <a:srgbClr val="00B050"/>
                </a:solidFill>
              </a:rPr>
              <a:t>            </a:t>
            </a:r>
            <a:r>
              <a:rPr lang="fr-FR" b="1" u="sng" dirty="0">
                <a:solidFill>
                  <a:srgbClr val="00B050"/>
                </a:solidFill>
              </a:rPr>
              <a:t>Coeff de </a:t>
            </a:r>
            <a:r>
              <a:rPr lang="fr-FR" b="1" u="sng" dirty="0" err="1">
                <a:solidFill>
                  <a:srgbClr val="00B050"/>
                </a:solidFill>
              </a:rPr>
              <a:t>Fanning</a:t>
            </a:r>
            <a:endParaRPr lang="fr-FR" b="1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3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7BF0D8D-127D-45D6-AECF-BBF92169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457201"/>
            <a:ext cx="6811009" cy="646331"/>
          </a:xfrm>
        </p:spPr>
        <p:txBody>
          <a:bodyPr>
            <a:normAutofit fontScale="90000"/>
          </a:bodyPr>
          <a:lstStyle/>
          <a:p>
            <a:r>
              <a:rPr lang="fr-FR" dirty="0">
                <a:solidFill>
                  <a:schemeClr val="bg1"/>
                </a:solidFill>
              </a:rPr>
              <a:t>Mesure de la raideur du ressort par comparateur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EA9B2AC-0454-4617-A8F1-F2CCDAA5B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45</a:t>
            </a:fld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1EB01A3-9C00-44B6-A30F-3921DE6A18DF}"/>
              </a:ext>
            </a:extLst>
          </p:cNvPr>
          <p:cNvGrpSpPr/>
          <p:nvPr/>
        </p:nvGrpSpPr>
        <p:grpSpPr>
          <a:xfrm>
            <a:off x="6096000" y="3889859"/>
            <a:ext cx="4562437" cy="2968141"/>
            <a:chOff x="647781" y="1063433"/>
            <a:chExt cx="7200819" cy="556260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59B5B8F-A98C-41D2-ABD8-CA14A8BF1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4508" y="1063433"/>
              <a:ext cx="4886325" cy="5562600"/>
            </a:xfrm>
            <a:prstGeom prst="rect">
              <a:avLst/>
            </a:prstGeom>
          </p:spPr>
        </p:pic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50B0062E-572D-44DC-A0CA-029E67CDD4AD}"/>
                </a:ext>
              </a:extLst>
            </p:cNvPr>
            <p:cNvCxnSpPr>
              <a:cxnSpLocks/>
            </p:cNvCxnSpPr>
            <p:nvPr/>
          </p:nvCxnSpPr>
          <p:spPr>
            <a:xfrm>
              <a:off x="4351195" y="1723830"/>
              <a:ext cx="195727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DCF6CC5-0DFF-4800-8D74-1D4B00D6C4A3}"/>
                </a:ext>
              </a:extLst>
            </p:cNvPr>
            <p:cNvSpPr txBox="1"/>
            <p:nvPr/>
          </p:nvSpPr>
          <p:spPr>
            <a:xfrm>
              <a:off x="6400800" y="1539164"/>
              <a:ext cx="1447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Plateau</a:t>
              </a:r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31CF8133-34BB-42B4-9272-F7229F48D143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>
              <a:off x="4231213" y="3139364"/>
              <a:ext cx="2049603" cy="36715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E95B8AA6-1864-4BE5-8874-7B56EA352AD0}"/>
                </a:ext>
              </a:extLst>
            </p:cNvPr>
            <p:cNvSpPr txBox="1"/>
            <p:nvPr/>
          </p:nvSpPr>
          <p:spPr>
            <a:xfrm>
              <a:off x="6280816" y="3244335"/>
              <a:ext cx="1447799" cy="5243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Guidage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DDB6192-0B21-4676-B446-5277A66456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39516" y="4574191"/>
              <a:ext cx="1616315" cy="18466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886A2D4-5E67-4C87-9FE4-58C20B89A4D9}"/>
                </a:ext>
              </a:extLst>
            </p:cNvPr>
            <p:cNvSpPr txBox="1"/>
            <p:nvPr/>
          </p:nvSpPr>
          <p:spPr>
            <a:xfrm>
              <a:off x="647781" y="4574191"/>
              <a:ext cx="1876343" cy="36933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rgbClr val="FF0000"/>
                  </a:solidFill>
                </a:rPr>
                <a:t>Ressort</a:t>
              </a:r>
            </a:p>
          </p:txBody>
        </p:sp>
      </p:grpSp>
      <p:pic>
        <p:nvPicPr>
          <p:cNvPr id="9" name="Image 8" descr="Une image contenant intérieur, plancher&#10;&#10;Description générée automatiquement">
            <a:extLst>
              <a:ext uri="{FF2B5EF4-FFF2-40B4-BE49-F238E27FC236}">
                <a16:creationId xmlns:a16="http://schemas.microsoft.com/office/drawing/2014/main" id="{A80EFC35-93D7-4CFB-99F9-D6D889E89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16" y="1103531"/>
            <a:ext cx="4238397" cy="5693607"/>
          </a:xfrm>
          <a:prstGeom prst="rect">
            <a:avLst/>
          </a:prstGeom>
        </p:spPr>
      </p:pic>
      <p:graphicFrame>
        <p:nvGraphicFramePr>
          <p:cNvPr id="15" name="Graphique 14">
            <a:extLst>
              <a:ext uri="{FF2B5EF4-FFF2-40B4-BE49-F238E27FC236}">
                <a16:creationId xmlns:a16="http://schemas.microsoft.com/office/drawing/2014/main" id="{D3C461ED-4101-47E5-B9A3-FDAF5AAB00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7702522"/>
              </p:ext>
            </p:extLst>
          </p:nvPr>
        </p:nvGraphicFramePr>
        <p:xfrm>
          <a:off x="5906736" y="737176"/>
          <a:ext cx="5142264" cy="329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1C8B719-B25A-44DC-96B2-3C37A2098A9A}"/>
              </a:ext>
            </a:extLst>
          </p:cNvPr>
          <p:cNvSpPr/>
          <p:nvPr/>
        </p:nvSpPr>
        <p:spPr>
          <a:xfrm>
            <a:off x="1484129" y="1524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Activité pratique : mesure de raideur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4787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D312FDA-11AA-4D66-A541-5C92A5C7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46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747884-1B40-4FF9-B23C-2C87D294C7F1}"/>
              </a:ext>
            </a:extLst>
          </p:cNvPr>
          <p:cNvSpPr/>
          <p:nvPr/>
        </p:nvSpPr>
        <p:spPr>
          <a:xfrm>
            <a:off x="1484129" y="1524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Activité pratique : mesure de raideur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6" name="Image 5" descr="Une image contenant intérieur, plancher, encombré&#10;&#10;Description générée automatiquement">
            <a:extLst>
              <a:ext uri="{FF2B5EF4-FFF2-40B4-BE49-F238E27FC236}">
                <a16:creationId xmlns:a16="http://schemas.microsoft.com/office/drawing/2014/main" id="{DF7E4105-27EB-4A52-8CB9-5C670574B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" y="1646555"/>
            <a:ext cx="6034193" cy="4525645"/>
          </a:xfrm>
          <a:prstGeom prst="rect">
            <a:avLst/>
          </a:prstGeom>
        </p:spPr>
      </p:pic>
      <p:graphicFrame>
        <p:nvGraphicFramePr>
          <p:cNvPr id="7" name="Graphique 6">
            <a:extLst>
              <a:ext uri="{FF2B5EF4-FFF2-40B4-BE49-F238E27FC236}">
                <a16:creationId xmlns:a16="http://schemas.microsoft.com/office/drawing/2014/main" id="{7A204232-3209-4896-8A4F-D5020F6CDE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5498734"/>
              </p:ext>
            </p:extLst>
          </p:nvPr>
        </p:nvGraphicFramePr>
        <p:xfrm>
          <a:off x="6705600" y="737175"/>
          <a:ext cx="4572000" cy="2838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57E58968-F7F1-4112-B383-850EF4F0AC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3599814"/>
            <a:ext cx="3962400" cy="321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41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639903AD-3310-401A-A8CD-0B2A85CB4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541549"/>
            <a:ext cx="5820802" cy="361478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49CDEB0-2B37-4353-B65A-5681CEDF1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47</a:t>
            </a:fld>
            <a:endParaRPr lang="fr-FR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73DC205-FA8C-4F6B-B17B-EFE0CFB5FBE0}"/>
              </a:ext>
            </a:extLst>
          </p:cNvPr>
          <p:cNvSpPr txBox="1"/>
          <p:nvPr/>
        </p:nvSpPr>
        <p:spPr>
          <a:xfrm>
            <a:off x="5095304" y="1072444"/>
            <a:ext cx="58208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Détermination expérimentale de la vitesse d’éjection à partir de la mesure de la trajectoire,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Application dans le cas du tube en verre ZENEO</a:t>
            </a:r>
          </a:p>
          <a:p>
            <a:endParaRPr lang="fr-FR" sz="20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BD8813-8BCB-4EB6-B89B-97DB70B11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2" y="3016965"/>
            <a:ext cx="4138329" cy="38410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40629D6-0ED8-4BD0-8C2D-F0CA49BCF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3581400"/>
            <a:ext cx="2758068" cy="5334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DEDB937-F42E-4991-A3CF-372E90787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6221" y="6087574"/>
            <a:ext cx="3406208" cy="7520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7E14DF-3673-4D72-88A9-410D48336D1B}"/>
              </a:ext>
            </a:extLst>
          </p:cNvPr>
          <p:cNvSpPr/>
          <p:nvPr/>
        </p:nvSpPr>
        <p:spPr>
          <a:xfrm>
            <a:off x="1484129" y="-76200"/>
            <a:ext cx="92237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3200" b="1" u="sng" spc="-5" dirty="0">
                <a:solidFill>
                  <a:srgbClr val="0070C0"/>
                </a:solidFill>
                <a:latin typeface="Arial"/>
                <a:cs typeface="Arial"/>
              </a:rPr>
              <a:t>Exemple d’activité pratique</a:t>
            </a:r>
            <a:endParaRPr lang="fr-FR" sz="28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6BFD2A2-5E6A-4F9C-B051-2B316733E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7" y="540714"/>
            <a:ext cx="4368101" cy="234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911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7164" y="466420"/>
            <a:ext cx="5155565" cy="360680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</a:rPr>
              <a:t>STRATEGIE </a:t>
            </a:r>
            <a:r>
              <a:rPr sz="2200" spc="-5" dirty="0">
                <a:solidFill>
                  <a:srgbClr val="FFFFFF"/>
                </a:solidFill>
              </a:rPr>
              <a:t>INDUSTRIELLE</a:t>
            </a:r>
            <a:endParaRPr sz="2200" dirty="0"/>
          </a:p>
        </p:txBody>
      </p:sp>
      <p:sp>
        <p:nvSpPr>
          <p:cNvPr id="4" name="object 4"/>
          <p:cNvSpPr/>
          <p:nvPr/>
        </p:nvSpPr>
        <p:spPr>
          <a:xfrm>
            <a:off x="9515856" y="83820"/>
            <a:ext cx="1072896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3605" y="470153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80" dirty="0">
                <a:solidFill>
                  <a:srgbClr val="1A8DC8"/>
                </a:solidFill>
                <a:latin typeface="Arial"/>
                <a:cs typeface="Arial"/>
              </a:rPr>
              <a:t>Fabriquer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875574" y="1665478"/>
            <a:ext cx="216408" cy="23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75574" y="2323846"/>
            <a:ext cx="216408" cy="239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332775" y="2721610"/>
            <a:ext cx="152399" cy="141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2774" y="3901186"/>
            <a:ext cx="164592" cy="160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75574" y="4975605"/>
            <a:ext cx="216408" cy="239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320239" y="1660905"/>
            <a:ext cx="7842884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200" dirty="0">
                <a:solidFill>
                  <a:srgbClr val="1A8DC8"/>
                </a:solidFill>
                <a:latin typeface="Arial"/>
                <a:cs typeface="Arial"/>
              </a:rPr>
              <a:t>La </a:t>
            </a:r>
            <a:r>
              <a:rPr b="1" spc="-100" dirty="0">
                <a:solidFill>
                  <a:srgbClr val="1A8DC8"/>
                </a:solidFill>
                <a:latin typeface="Arial"/>
                <a:cs typeface="Arial"/>
              </a:rPr>
              <a:t>fabrication </a:t>
            </a:r>
            <a:r>
              <a:rPr b="1" spc="-185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b="1" spc="-180" dirty="0">
                <a:solidFill>
                  <a:srgbClr val="1A8DC8"/>
                </a:solidFill>
                <a:latin typeface="Arial"/>
                <a:cs typeface="Arial"/>
              </a:rPr>
              <a:t>tous les </a:t>
            </a:r>
            <a:r>
              <a:rPr b="1" spc="-195" dirty="0">
                <a:solidFill>
                  <a:srgbClr val="1A8DC8"/>
                </a:solidFill>
                <a:latin typeface="Arial"/>
                <a:cs typeface="Arial"/>
              </a:rPr>
              <a:t>composants est </a:t>
            </a:r>
            <a:r>
              <a:rPr b="1" spc="-114" dirty="0">
                <a:solidFill>
                  <a:srgbClr val="1A8DC8"/>
                </a:solidFill>
                <a:latin typeface="Arial"/>
                <a:cs typeface="Arial"/>
              </a:rPr>
              <a:t>sous-traitée </a:t>
            </a:r>
            <a:r>
              <a:rPr b="1" spc="-160" dirty="0">
                <a:solidFill>
                  <a:srgbClr val="1A8DC8"/>
                </a:solidFill>
                <a:latin typeface="Arial"/>
                <a:cs typeface="Arial"/>
              </a:rPr>
              <a:t>à </a:t>
            </a:r>
            <a:r>
              <a:rPr b="1" spc="-225" dirty="0">
                <a:solidFill>
                  <a:srgbClr val="1A8DC8"/>
                </a:solidFill>
                <a:latin typeface="Arial"/>
                <a:cs typeface="Arial"/>
              </a:rPr>
              <a:t>des</a:t>
            </a:r>
            <a:r>
              <a:rPr b="1" spc="-26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150" dirty="0">
                <a:solidFill>
                  <a:srgbClr val="1A8DC8"/>
                </a:solidFill>
                <a:latin typeface="Arial"/>
                <a:cs typeface="Arial"/>
              </a:rPr>
              <a:t>fournisseurs </a:t>
            </a:r>
            <a:r>
              <a:rPr b="1" spc="-114" dirty="0">
                <a:solidFill>
                  <a:srgbClr val="1A8DC8"/>
                </a:solidFill>
                <a:latin typeface="Arial"/>
                <a:cs typeface="Arial"/>
              </a:rPr>
              <a:t>qualifiés</a:t>
            </a:r>
            <a:endParaRPr dirty="0"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2600" dirty="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b="1" spc="-130" dirty="0">
                <a:solidFill>
                  <a:srgbClr val="1A8DC8"/>
                </a:solidFill>
                <a:latin typeface="Arial"/>
                <a:cs typeface="Arial"/>
              </a:rPr>
              <a:t>Fabrication </a:t>
            </a:r>
            <a:r>
              <a:rPr b="1" spc="-150" dirty="0">
                <a:solidFill>
                  <a:srgbClr val="1A8DC8"/>
                </a:solidFill>
                <a:latin typeface="Arial"/>
                <a:cs typeface="Arial"/>
              </a:rPr>
              <a:t>en </a:t>
            </a:r>
            <a:r>
              <a:rPr b="1" spc="-100" dirty="0">
                <a:solidFill>
                  <a:srgbClr val="1A8DC8"/>
                </a:solidFill>
                <a:latin typeface="Arial"/>
                <a:cs typeface="Arial"/>
              </a:rPr>
              <a:t>interne </a:t>
            </a:r>
            <a:r>
              <a:rPr b="1" spc="-185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b="1" spc="-125" dirty="0" err="1">
                <a:solidFill>
                  <a:srgbClr val="1A8DC8"/>
                </a:solidFill>
                <a:latin typeface="Arial"/>
                <a:cs typeface="Arial"/>
              </a:rPr>
              <a:t>produits</a:t>
            </a:r>
            <a:r>
              <a:rPr b="1" spc="-8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105" dirty="0">
                <a:solidFill>
                  <a:srgbClr val="1A8DC8"/>
                </a:solidFill>
                <a:latin typeface="Arial"/>
                <a:cs typeface="Arial"/>
              </a:rPr>
              <a:t>semi-</a:t>
            </a:r>
            <a:r>
              <a:rPr b="1" spc="-105" dirty="0" err="1">
                <a:solidFill>
                  <a:srgbClr val="1A8DC8"/>
                </a:solidFill>
                <a:latin typeface="Arial"/>
                <a:cs typeface="Arial"/>
              </a:rPr>
              <a:t>finis</a:t>
            </a:r>
            <a:r>
              <a:rPr lang="fr-FR" b="1" spc="-10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105" dirty="0">
                <a:solidFill>
                  <a:srgbClr val="1A8DC8"/>
                </a:solidFill>
                <a:latin typeface="Arial"/>
                <a:cs typeface="Arial"/>
              </a:rPr>
              <a:t>:</a:t>
            </a:r>
            <a:endParaRPr dirty="0">
              <a:latin typeface="Arial"/>
              <a:cs typeface="Arial"/>
            </a:endParaRPr>
          </a:p>
          <a:p>
            <a:pPr marL="469900">
              <a:spcBef>
                <a:spcPts val="415"/>
              </a:spcBef>
            </a:pPr>
            <a:r>
              <a:rPr lang="fr-FR"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Centre de GRAY</a:t>
            </a:r>
            <a:endParaRPr sz="1600" dirty="0">
              <a:latin typeface="Lucida Sans Unicode"/>
              <a:cs typeface="Lucida Sans Unicode"/>
            </a:endParaRPr>
          </a:p>
          <a:p>
            <a:pPr marL="698500" indent="-229235">
              <a:spcBef>
                <a:spcPts val="384"/>
              </a:spcBef>
              <a:buChar char="&gt;"/>
              <a:tabLst>
                <a:tab pos="699135" algn="l"/>
              </a:tabLst>
            </a:pP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Trempe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thermique </a:t>
            </a: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du </a:t>
            </a: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tube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</a:t>
            </a:r>
            <a:r>
              <a:rPr sz="1600" spc="6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verre,</a:t>
            </a:r>
            <a:endParaRPr sz="1600" dirty="0">
              <a:latin typeface="Lucida Sans Unicode"/>
              <a:cs typeface="Lucida Sans Unicode"/>
            </a:endParaRPr>
          </a:p>
          <a:p>
            <a:pPr marL="698500" indent="-229235">
              <a:spcBef>
                <a:spcPts val="385"/>
              </a:spcBef>
              <a:buChar char="&gt;"/>
              <a:tabLst>
                <a:tab pos="699135" algn="l"/>
              </a:tabLst>
            </a:pP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Fabrication </a:t>
            </a: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du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générateur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</a:t>
            </a:r>
            <a:r>
              <a:rPr sz="1600" spc="-1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gaz.</a:t>
            </a:r>
            <a:endParaRPr sz="1600" dirty="0">
              <a:latin typeface="Lucida Sans Unicode"/>
              <a:cs typeface="Lucida Sans Unicode"/>
            </a:endParaRPr>
          </a:p>
          <a:p>
            <a:pPr>
              <a:spcBef>
                <a:spcPts val="15"/>
              </a:spcBef>
              <a:buChar char="&gt;"/>
            </a:pPr>
            <a:endParaRPr sz="1750" dirty="0">
              <a:latin typeface="Lucida Sans Unicode"/>
              <a:cs typeface="Lucida Sans Unicode"/>
            </a:endParaRPr>
          </a:p>
          <a:p>
            <a:pPr marL="469900"/>
            <a:r>
              <a:rPr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Préparation </a:t>
            </a:r>
            <a:r>
              <a:rPr spc="-210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kits semi-</a:t>
            </a:r>
            <a:r>
              <a:rPr spc="-150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finis</a:t>
            </a:r>
            <a:r>
              <a:rPr lang="fr-FR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 (centre de DIJON)</a:t>
            </a:r>
            <a:endParaRPr dirty="0">
              <a:latin typeface="Lucida Sans Unicode"/>
              <a:cs typeface="Lucida Sans Unicode"/>
            </a:endParaRPr>
          </a:p>
          <a:p>
            <a:pPr marL="698500" indent="-229235">
              <a:spcBef>
                <a:spcPts val="409"/>
              </a:spcBef>
              <a:buChar char="&gt;"/>
              <a:tabLst>
                <a:tab pos="699135" algn="l"/>
              </a:tabLst>
            </a:pPr>
            <a:r>
              <a:rPr sz="15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Tube </a:t>
            </a:r>
            <a:r>
              <a:rPr sz="15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prêt </a:t>
            </a:r>
            <a:r>
              <a:rPr sz="15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à </a:t>
            </a:r>
            <a:r>
              <a:rPr sz="1500" spc="-90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remplir</a:t>
            </a:r>
            <a:r>
              <a:rPr sz="1500" spc="-1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500" spc="-60" dirty="0">
                <a:solidFill>
                  <a:srgbClr val="615858"/>
                </a:solidFill>
                <a:latin typeface="Lucida Sans Unicode"/>
                <a:cs typeface="Lucida Sans Unicode"/>
              </a:rPr>
              <a:t>(</a:t>
            </a:r>
            <a:r>
              <a:rPr lang="fr-FR" sz="1500" spc="-60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siliconage</a:t>
            </a:r>
            <a:r>
              <a:rPr lang="fr-FR" sz="1500" spc="-60" dirty="0">
                <a:solidFill>
                  <a:srgbClr val="615858"/>
                </a:solidFill>
                <a:latin typeface="Lucida Sans Unicode"/>
                <a:cs typeface="Lucida Sans Unicode"/>
              </a:rPr>
              <a:t>, </a:t>
            </a:r>
            <a:r>
              <a:rPr lang="fr-FR" sz="1500" spc="-60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dépyrogénation</a:t>
            </a:r>
            <a:r>
              <a:rPr lang="fr-FR" sz="1500" spc="-60" dirty="0">
                <a:solidFill>
                  <a:srgbClr val="615858"/>
                </a:solidFill>
                <a:latin typeface="Lucida Sans Unicode"/>
                <a:cs typeface="Lucida Sans Unicode"/>
              </a:rPr>
              <a:t>, stérilisation)</a:t>
            </a:r>
            <a:r>
              <a:rPr sz="1500" spc="-60" dirty="0">
                <a:solidFill>
                  <a:srgbClr val="615858"/>
                </a:solidFill>
                <a:latin typeface="Lucida Sans Unicode"/>
                <a:cs typeface="Lucida Sans Unicode"/>
              </a:rPr>
              <a:t>,</a:t>
            </a:r>
            <a:endParaRPr sz="1500" dirty="0">
              <a:latin typeface="Lucida Sans Unicode"/>
              <a:cs typeface="Lucida Sans Unicode"/>
            </a:endParaRPr>
          </a:p>
          <a:p>
            <a:pPr marL="698500" indent="-229235">
              <a:spcBef>
                <a:spcPts val="359"/>
              </a:spcBef>
              <a:buChar char="&gt;"/>
              <a:tabLst>
                <a:tab pos="699135" algn="l"/>
              </a:tabLst>
            </a:pPr>
            <a:r>
              <a:rPr sz="15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Assemblage </a:t>
            </a:r>
            <a:r>
              <a:rPr sz="1500" spc="-170" dirty="0">
                <a:solidFill>
                  <a:srgbClr val="615858"/>
                </a:solidFill>
                <a:latin typeface="Lucida Sans Unicode"/>
                <a:cs typeface="Lucida Sans Unicode"/>
              </a:rPr>
              <a:t>de</a:t>
            </a:r>
            <a:r>
              <a:rPr sz="1500" spc="-8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500" spc="-10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l'actionneur</a:t>
            </a:r>
            <a:r>
              <a:rPr lang="fr-FR" sz="15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,</a:t>
            </a:r>
            <a:endParaRPr sz="1500" dirty="0">
              <a:latin typeface="Lucida Sans Unicode"/>
              <a:cs typeface="Lucida Sans Unicode"/>
            </a:endParaRPr>
          </a:p>
          <a:p>
            <a:pPr>
              <a:spcBef>
                <a:spcPts val="5"/>
              </a:spcBef>
            </a:pPr>
            <a:endParaRPr sz="1650" dirty="0">
              <a:latin typeface="Lucida Sans Unicode"/>
              <a:cs typeface="Lucida Sans Unicode"/>
            </a:endParaRPr>
          </a:p>
          <a:p>
            <a:pPr marL="12700">
              <a:spcBef>
                <a:spcPts val="5"/>
              </a:spcBef>
            </a:pPr>
            <a:r>
              <a:rPr lang="fr-FR" b="1" spc="-135" dirty="0">
                <a:solidFill>
                  <a:srgbClr val="1A8DC8"/>
                </a:solidFill>
                <a:latin typeface="Arial"/>
                <a:cs typeface="Arial"/>
              </a:rPr>
              <a:t>Remplissage des tubes avec la solution médicamenteuse et l’assemblage final</a:t>
            </a:r>
            <a:endParaRPr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88609" y="3009900"/>
            <a:ext cx="848867" cy="7437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D7FBDD8B-CA63-48E3-BCDF-42C51E3A560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723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9441" y="461264"/>
            <a:ext cx="6202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FOCUS SUR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LE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PROCESSUS INDUSTRIEL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72906" y="2118740"/>
            <a:ext cx="700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spcBef>
                <a:spcPts val="100"/>
              </a:spcBef>
            </a:pPr>
            <a:r>
              <a:rPr b="1" spc="-220" dirty="0">
                <a:solidFill>
                  <a:srgbClr val="00AFEF"/>
                </a:solidFill>
                <a:latin typeface="Arial"/>
                <a:cs typeface="Arial"/>
              </a:rPr>
              <a:t>PARC</a:t>
            </a:r>
            <a:r>
              <a:rPr b="1" spc="-330" baseline="25462" dirty="0">
                <a:solidFill>
                  <a:srgbClr val="00AFEF"/>
                </a:solidFill>
                <a:latin typeface="Arial"/>
                <a:cs typeface="Arial"/>
              </a:rPr>
              <a:t>®</a:t>
            </a:r>
            <a:endParaRPr baseline="25462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194934" y="1392936"/>
            <a:ext cx="5459730" cy="4889500"/>
            <a:chOff x="3670934" y="1392936"/>
            <a:chExt cx="5459730" cy="4889500"/>
          </a:xfrm>
        </p:grpSpPr>
        <p:sp>
          <p:nvSpPr>
            <p:cNvPr id="5" name="object 5"/>
            <p:cNvSpPr/>
            <p:nvPr/>
          </p:nvSpPr>
          <p:spPr>
            <a:xfrm>
              <a:off x="7604759" y="4514087"/>
              <a:ext cx="1246631" cy="176783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79410" y="4550838"/>
              <a:ext cx="1565275" cy="842010"/>
            </a:xfrm>
            <a:custGeom>
              <a:avLst/>
              <a:gdLst/>
              <a:ahLst/>
              <a:cxnLst/>
              <a:rect l="l" t="t" r="r" b="b"/>
              <a:pathLst>
                <a:path w="1565275" h="842010">
                  <a:moveTo>
                    <a:pt x="1541732" y="806910"/>
                  </a:moveTo>
                  <a:lnTo>
                    <a:pt x="1529921" y="830024"/>
                  </a:lnTo>
                  <a:lnTo>
                    <a:pt x="1552908" y="841835"/>
                  </a:lnTo>
                  <a:lnTo>
                    <a:pt x="1564719" y="818848"/>
                  </a:lnTo>
                  <a:lnTo>
                    <a:pt x="1541732" y="806910"/>
                  </a:lnTo>
                  <a:close/>
                </a:path>
                <a:path w="1565275" h="842010">
                  <a:moveTo>
                    <a:pt x="1495504" y="783288"/>
                  </a:moveTo>
                  <a:lnTo>
                    <a:pt x="1483693" y="806402"/>
                  </a:lnTo>
                  <a:lnTo>
                    <a:pt x="1506807" y="818213"/>
                  </a:lnTo>
                  <a:lnTo>
                    <a:pt x="1518618" y="795099"/>
                  </a:lnTo>
                  <a:lnTo>
                    <a:pt x="1495504" y="783288"/>
                  </a:lnTo>
                  <a:close/>
                </a:path>
                <a:path w="1565275" h="842010">
                  <a:moveTo>
                    <a:pt x="1449403" y="759666"/>
                  </a:moveTo>
                  <a:lnTo>
                    <a:pt x="1437592" y="782780"/>
                  </a:lnTo>
                  <a:lnTo>
                    <a:pt x="1460706" y="794591"/>
                  </a:lnTo>
                  <a:lnTo>
                    <a:pt x="1472517" y="771477"/>
                  </a:lnTo>
                  <a:lnTo>
                    <a:pt x="1449403" y="759666"/>
                  </a:lnTo>
                  <a:close/>
                </a:path>
                <a:path w="1565275" h="842010">
                  <a:moveTo>
                    <a:pt x="1403302" y="736044"/>
                  </a:moveTo>
                  <a:lnTo>
                    <a:pt x="1391491" y="759158"/>
                  </a:lnTo>
                  <a:lnTo>
                    <a:pt x="1414605" y="770969"/>
                  </a:lnTo>
                  <a:lnTo>
                    <a:pt x="1426416" y="747855"/>
                  </a:lnTo>
                  <a:lnTo>
                    <a:pt x="1403302" y="736044"/>
                  </a:lnTo>
                  <a:close/>
                </a:path>
                <a:path w="1565275" h="842010">
                  <a:moveTo>
                    <a:pt x="1357201" y="712422"/>
                  </a:moveTo>
                  <a:lnTo>
                    <a:pt x="1345390" y="735536"/>
                  </a:lnTo>
                  <a:lnTo>
                    <a:pt x="1368504" y="747347"/>
                  </a:lnTo>
                  <a:lnTo>
                    <a:pt x="1380315" y="724233"/>
                  </a:lnTo>
                  <a:lnTo>
                    <a:pt x="1357201" y="712422"/>
                  </a:lnTo>
                  <a:close/>
                </a:path>
                <a:path w="1565275" h="842010">
                  <a:moveTo>
                    <a:pt x="1311100" y="688800"/>
                  </a:moveTo>
                  <a:lnTo>
                    <a:pt x="1299289" y="711914"/>
                  </a:lnTo>
                  <a:lnTo>
                    <a:pt x="1322403" y="723725"/>
                  </a:lnTo>
                  <a:lnTo>
                    <a:pt x="1334214" y="700611"/>
                  </a:lnTo>
                  <a:lnTo>
                    <a:pt x="1311100" y="688800"/>
                  </a:lnTo>
                  <a:close/>
                </a:path>
                <a:path w="1565275" h="842010">
                  <a:moveTo>
                    <a:pt x="1264999" y="665178"/>
                  </a:moveTo>
                  <a:lnTo>
                    <a:pt x="1253188" y="688292"/>
                  </a:lnTo>
                  <a:lnTo>
                    <a:pt x="1276175" y="700103"/>
                  </a:lnTo>
                  <a:lnTo>
                    <a:pt x="1288113" y="676989"/>
                  </a:lnTo>
                  <a:lnTo>
                    <a:pt x="1264999" y="665178"/>
                  </a:lnTo>
                  <a:close/>
                </a:path>
                <a:path w="1565275" h="842010">
                  <a:moveTo>
                    <a:pt x="1218898" y="641556"/>
                  </a:moveTo>
                  <a:lnTo>
                    <a:pt x="1207087" y="664670"/>
                  </a:lnTo>
                  <a:lnTo>
                    <a:pt x="1230074" y="676481"/>
                  </a:lnTo>
                  <a:lnTo>
                    <a:pt x="1241885" y="653367"/>
                  </a:lnTo>
                  <a:lnTo>
                    <a:pt x="1218898" y="641556"/>
                  </a:lnTo>
                  <a:close/>
                </a:path>
                <a:path w="1565275" h="842010">
                  <a:moveTo>
                    <a:pt x="1172797" y="617934"/>
                  </a:moveTo>
                  <a:lnTo>
                    <a:pt x="1160986" y="640921"/>
                  </a:lnTo>
                  <a:lnTo>
                    <a:pt x="1183973" y="652859"/>
                  </a:lnTo>
                  <a:lnTo>
                    <a:pt x="1195784" y="629745"/>
                  </a:lnTo>
                  <a:lnTo>
                    <a:pt x="1172797" y="617934"/>
                  </a:lnTo>
                  <a:close/>
                </a:path>
                <a:path w="1565275" h="842010">
                  <a:moveTo>
                    <a:pt x="1126696" y="594312"/>
                  </a:moveTo>
                  <a:lnTo>
                    <a:pt x="1114885" y="617299"/>
                  </a:lnTo>
                  <a:lnTo>
                    <a:pt x="1137872" y="629110"/>
                  </a:lnTo>
                  <a:lnTo>
                    <a:pt x="1149683" y="606123"/>
                  </a:lnTo>
                  <a:lnTo>
                    <a:pt x="1126696" y="594312"/>
                  </a:lnTo>
                  <a:close/>
                </a:path>
                <a:path w="1565275" h="842010">
                  <a:moveTo>
                    <a:pt x="1080595" y="570690"/>
                  </a:moveTo>
                  <a:lnTo>
                    <a:pt x="1068784" y="593677"/>
                  </a:lnTo>
                  <a:lnTo>
                    <a:pt x="1091771" y="605488"/>
                  </a:lnTo>
                  <a:lnTo>
                    <a:pt x="1103582" y="582501"/>
                  </a:lnTo>
                  <a:lnTo>
                    <a:pt x="1080595" y="570690"/>
                  </a:lnTo>
                  <a:close/>
                </a:path>
                <a:path w="1565275" h="842010">
                  <a:moveTo>
                    <a:pt x="1034367" y="547068"/>
                  </a:moveTo>
                  <a:lnTo>
                    <a:pt x="1022556" y="570055"/>
                  </a:lnTo>
                  <a:lnTo>
                    <a:pt x="1045670" y="581866"/>
                  </a:lnTo>
                  <a:lnTo>
                    <a:pt x="1057481" y="558879"/>
                  </a:lnTo>
                  <a:lnTo>
                    <a:pt x="1034367" y="547068"/>
                  </a:lnTo>
                  <a:close/>
                </a:path>
                <a:path w="1565275" h="842010">
                  <a:moveTo>
                    <a:pt x="988266" y="523446"/>
                  </a:moveTo>
                  <a:lnTo>
                    <a:pt x="976455" y="546433"/>
                  </a:lnTo>
                  <a:lnTo>
                    <a:pt x="999569" y="558244"/>
                  </a:lnTo>
                  <a:lnTo>
                    <a:pt x="1011380" y="535257"/>
                  </a:lnTo>
                  <a:lnTo>
                    <a:pt x="988266" y="523446"/>
                  </a:lnTo>
                  <a:close/>
                </a:path>
                <a:path w="1565275" h="842010">
                  <a:moveTo>
                    <a:pt x="942165" y="499824"/>
                  </a:moveTo>
                  <a:lnTo>
                    <a:pt x="930354" y="522811"/>
                  </a:lnTo>
                  <a:lnTo>
                    <a:pt x="953468" y="534622"/>
                  </a:lnTo>
                  <a:lnTo>
                    <a:pt x="965279" y="511635"/>
                  </a:lnTo>
                  <a:lnTo>
                    <a:pt x="942165" y="499824"/>
                  </a:lnTo>
                  <a:close/>
                </a:path>
                <a:path w="1565275" h="842010">
                  <a:moveTo>
                    <a:pt x="896064" y="476075"/>
                  </a:moveTo>
                  <a:lnTo>
                    <a:pt x="884253" y="499189"/>
                  </a:lnTo>
                  <a:lnTo>
                    <a:pt x="907367" y="511000"/>
                  </a:lnTo>
                  <a:lnTo>
                    <a:pt x="919178" y="488013"/>
                  </a:lnTo>
                  <a:lnTo>
                    <a:pt x="896064" y="476075"/>
                  </a:lnTo>
                  <a:close/>
                </a:path>
                <a:path w="1565275" h="842010">
                  <a:moveTo>
                    <a:pt x="849963" y="452453"/>
                  </a:moveTo>
                  <a:lnTo>
                    <a:pt x="838152" y="475567"/>
                  </a:lnTo>
                  <a:lnTo>
                    <a:pt x="861266" y="487378"/>
                  </a:lnTo>
                  <a:lnTo>
                    <a:pt x="873077" y="464264"/>
                  </a:lnTo>
                  <a:lnTo>
                    <a:pt x="849963" y="452453"/>
                  </a:lnTo>
                  <a:close/>
                </a:path>
                <a:path w="1565275" h="842010">
                  <a:moveTo>
                    <a:pt x="803862" y="428831"/>
                  </a:moveTo>
                  <a:lnTo>
                    <a:pt x="792051" y="451945"/>
                  </a:lnTo>
                  <a:lnTo>
                    <a:pt x="815038" y="463756"/>
                  </a:lnTo>
                  <a:lnTo>
                    <a:pt x="826976" y="440642"/>
                  </a:lnTo>
                  <a:lnTo>
                    <a:pt x="803862" y="428831"/>
                  </a:lnTo>
                  <a:close/>
                </a:path>
                <a:path w="1565275" h="842010">
                  <a:moveTo>
                    <a:pt x="757761" y="405209"/>
                  </a:moveTo>
                  <a:lnTo>
                    <a:pt x="745950" y="428323"/>
                  </a:lnTo>
                  <a:lnTo>
                    <a:pt x="768937" y="440134"/>
                  </a:lnTo>
                  <a:lnTo>
                    <a:pt x="780748" y="417020"/>
                  </a:lnTo>
                  <a:lnTo>
                    <a:pt x="757761" y="405209"/>
                  </a:lnTo>
                  <a:close/>
                </a:path>
                <a:path w="1565275" h="842010">
                  <a:moveTo>
                    <a:pt x="711660" y="381587"/>
                  </a:moveTo>
                  <a:lnTo>
                    <a:pt x="699849" y="404701"/>
                  </a:lnTo>
                  <a:lnTo>
                    <a:pt x="722836" y="416512"/>
                  </a:lnTo>
                  <a:lnTo>
                    <a:pt x="734647" y="393398"/>
                  </a:lnTo>
                  <a:lnTo>
                    <a:pt x="711660" y="381587"/>
                  </a:lnTo>
                  <a:close/>
                </a:path>
                <a:path w="1565275" h="842010">
                  <a:moveTo>
                    <a:pt x="665559" y="357965"/>
                  </a:moveTo>
                  <a:lnTo>
                    <a:pt x="653748" y="381079"/>
                  </a:lnTo>
                  <a:lnTo>
                    <a:pt x="676735" y="392890"/>
                  </a:lnTo>
                  <a:lnTo>
                    <a:pt x="688546" y="369776"/>
                  </a:lnTo>
                  <a:lnTo>
                    <a:pt x="665559" y="357965"/>
                  </a:lnTo>
                  <a:close/>
                </a:path>
                <a:path w="1565275" h="842010">
                  <a:moveTo>
                    <a:pt x="619458" y="334343"/>
                  </a:moveTo>
                  <a:lnTo>
                    <a:pt x="607647" y="357457"/>
                  </a:lnTo>
                  <a:lnTo>
                    <a:pt x="630634" y="369268"/>
                  </a:lnTo>
                  <a:lnTo>
                    <a:pt x="642445" y="346154"/>
                  </a:lnTo>
                  <a:lnTo>
                    <a:pt x="619458" y="334343"/>
                  </a:lnTo>
                  <a:close/>
                </a:path>
                <a:path w="1565275" h="842010">
                  <a:moveTo>
                    <a:pt x="573230" y="310721"/>
                  </a:moveTo>
                  <a:lnTo>
                    <a:pt x="561419" y="333835"/>
                  </a:lnTo>
                  <a:lnTo>
                    <a:pt x="584533" y="345646"/>
                  </a:lnTo>
                  <a:lnTo>
                    <a:pt x="596344" y="322532"/>
                  </a:lnTo>
                  <a:lnTo>
                    <a:pt x="573230" y="310721"/>
                  </a:lnTo>
                  <a:close/>
                </a:path>
                <a:path w="1565275" h="842010">
                  <a:moveTo>
                    <a:pt x="527129" y="287099"/>
                  </a:moveTo>
                  <a:lnTo>
                    <a:pt x="515318" y="310086"/>
                  </a:lnTo>
                  <a:lnTo>
                    <a:pt x="538432" y="322024"/>
                  </a:lnTo>
                  <a:lnTo>
                    <a:pt x="550243" y="298910"/>
                  </a:lnTo>
                  <a:lnTo>
                    <a:pt x="527129" y="287099"/>
                  </a:lnTo>
                  <a:close/>
                </a:path>
                <a:path w="1565275" h="842010">
                  <a:moveTo>
                    <a:pt x="481028" y="263477"/>
                  </a:moveTo>
                  <a:lnTo>
                    <a:pt x="469217" y="286464"/>
                  </a:lnTo>
                  <a:lnTo>
                    <a:pt x="492331" y="298275"/>
                  </a:lnTo>
                  <a:lnTo>
                    <a:pt x="504142" y="275288"/>
                  </a:lnTo>
                  <a:lnTo>
                    <a:pt x="481028" y="263477"/>
                  </a:lnTo>
                  <a:close/>
                </a:path>
                <a:path w="1565275" h="842010">
                  <a:moveTo>
                    <a:pt x="434927" y="239855"/>
                  </a:moveTo>
                  <a:lnTo>
                    <a:pt x="423116" y="262842"/>
                  </a:lnTo>
                  <a:lnTo>
                    <a:pt x="446230" y="274653"/>
                  </a:lnTo>
                  <a:lnTo>
                    <a:pt x="458041" y="251666"/>
                  </a:lnTo>
                  <a:lnTo>
                    <a:pt x="434927" y="239855"/>
                  </a:lnTo>
                  <a:close/>
                </a:path>
                <a:path w="1565275" h="842010">
                  <a:moveTo>
                    <a:pt x="388826" y="216233"/>
                  </a:moveTo>
                  <a:lnTo>
                    <a:pt x="377015" y="239220"/>
                  </a:lnTo>
                  <a:lnTo>
                    <a:pt x="400129" y="251031"/>
                  </a:lnTo>
                  <a:lnTo>
                    <a:pt x="411940" y="228044"/>
                  </a:lnTo>
                  <a:lnTo>
                    <a:pt x="388826" y="216233"/>
                  </a:lnTo>
                  <a:close/>
                </a:path>
                <a:path w="1565275" h="842010">
                  <a:moveTo>
                    <a:pt x="342725" y="192611"/>
                  </a:moveTo>
                  <a:lnTo>
                    <a:pt x="330914" y="215598"/>
                  </a:lnTo>
                  <a:lnTo>
                    <a:pt x="353901" y="227409"/>
                  </a:lnTo>
                  <a:lnTo>
                    <a:pt x="365839" y="204422"/>
                  </a:lnTo>
                  <a:lnTo>
                    <a:pt x="342725" y="192611"/>
                  </a:lnTo>
                  <a:close/>
                </a:path>
                <a:path w="1565275" h="842010">
                  <a:moveTo>
                    <a:pt x="296624" y="168989"/>
                  </a:moveTo>
                  <a:lnTo>
                    <a:pt x="284813" y="191976"/>
                  </a:lnTo>
                  <a:lnTo>
                    <a:pt x="307800" y="203787"/>
                  </a:lnTo>
                  <a:lnTo>
                    <a:pt x="319611" y="180800"/>
                  </a:lnTo>
                  <a:lnTo>
                    <a:pt x="296624" y="168989"/>
                  </a:lnTo>
                  <a:close/>
                </a:path>
                <a:path w="1565275" h="842010">
                  <a:moveTo>
                    <a:pt x="250523" y="145367"/>
                  </a:moveTo>
                  <a:lnTo>
                    <a:pt x="238712" y="168354"/>
                  </a:lnTo>
                  <a:lnTo>
                    <a:pt x="261699" y="180165"/>
                  </a:lnTo>
                  <a:lnTo>
                    <a:pt x="273510" y="157178"/>
                  </a:lnTo>
                  <a:lnTo>
                    <a:pt x="250523" y="145367"/>
                  </a:lnTo>
                  <a:close/>
                </a:path>
                <a:path w="1565275" h="842010">
                  <a:moveTo>
                    <a:pt x="204422" y="121618"/>
                  </a:moveTo>
                  <a:lnTo>
                    <a:pt x="192611" y="144732"/>
                  </a:lnTo>
                  <a:lnTo>
                    <a:pt x="215598" y="156543"/>
                  </a:lnTo>
                  <a:lnTo>
                    <a:pt x="227409" y="133429"/>
                  </a:lnTo>
                  <a:lnTo>
                    <a:pt x="204422" y="121618"/>
                  </a:lnTo>
                  <a:close/>
                </a:path>
                <a:path w="1565275" h="842010">
                  <a:moveTo>
                    <a:pt x="158321" y="97996"/>
                  </a:moveTo>
                  <a:lnTo>
                    <a:pt x="146510" y="121110"/>
                  </a:lnTo>
                  <a:lnTo>
                    <a:pt x="169497" y="132921"/>
                  </a:lnTo>
                  <a:lnTo>
                    <a:pt x="181308" y="109807"/>
                  </a:lnTo>
                  <a:lnTo>
                    <a:pt x="158321" y="97996"/>
                  </a:lnTo>
                  <a:close/>
                </a:path>
                <a:path w="1565275" h="842010">
                  <a:moveTo>
                    <a:pt x="69409" y="0"/>
                  </a:moveTo>
                  <a:lnTo>
                    <a:pt x="44751" y="2968"/>
                  </a:lnTo>
                  <a:lnTo>
                    <a:pt x="22998" y="14938"/>
                  </a:lnTo>
                  <a:lnTo>
                    <a:pt x="6937" y="35004"/>
                  </a:lnTo>
                  <a:lnTo>
                    <a:pt x="0" y="59781"/>
                  </a:lnTo>
                  <a:lnTo>
                    <a:pt x="2968" y="84439"/>
                  </a:lnTo>
                  <a:lnTo>
                    <a:pt x="14938" y="106191"/>
                  </a:lnTo>
                  <a:lnTo>
                    <a:pt x="35004" y="122253"/>
                  </a:lnTo>
                  <a:lnTo>
                    <a:pt x="59781" y="129190"/>
                  </a:lnTo>
                  <a:lnTo>
                    <a:pt x="84439" y="126222"/>
                  </a:lnTo>
                  <a:lnTo>
                    <a:pt x="106191" y="114252"/>
                  </a:lnTo>
                  <a:lnTo>
                    <a:pt x="113999" y="104497"/>
                  </a:lnTo>
                  <a:lnTo>
                    <a:pt x="100282" y="97488"/>
                  </a:lnTo>
                  <a:lnTo>
                    <a:pt x="106317" y="85677"/>
                  </a:lnTo>
                  <a:lnTo>
                    <a:pt x="77295" y="85677"/>
                  </a:lnTo>
                  <a:lnTo>
                    <a:pt x="58626" y="76152"/>
                  </a:lnTo>
                  <a:lnTo>
                    <a:pt x="70564" y="53038"/>
                  </a:lnTo>
                  <a:lnTo>
                    <a:pt x="127219" y="53038"/>
                  </a:lnTo>
                  <a:lnTo>
                    <a:pt x="126222" y="44751"/>
                  </a:lnTo>
                  <a:lnTo>
                    <a:pt x="114252" y="22998"/>
                  </a:lnTo>
                  <a:lnTo>
                    <a:pt x="94186" y="6937"/>
                  </a:lnTo>
                  <a:lnTo>
                    <a:pt x="69409" y="0"/>
                  </a:lnTo>
                  <a:close/>
                </a:path>
                <a:path w="1565275" h="842010">
                  <a:moveTo>
                    <a:pt x="125834" y="81395"/>
                  </a:moveTo>
                  <a:lnTo>
                    <a:pt x="122253" y="94186"/>
                  </a:lnTo>
                  <a:lnTo>
                    <a:pt x="113999" y="104497"/>
                  </a:lnTo>
                  <a:lnTo>
                    <a:pt x="123396" y="109299"/>
                  </a:lnTo>
                  <a:lnTo>
                    <a:pt x="135207" y="86185"/>
                  </a:lnTo>
                  <a:lnTo>
                    <a:pt x="125834" y="81395"/>
                  </a:lnTo>
                  <a:close/>
                </a:path>
                <a:path w="1565275" h="842010">
                  <a:moveTo>
                    <a:pt x="112093" y="74374"/>
                  </a:moveTo>
                  <a:lnTo>
                    <a:pt x="100282" y="97488"/>
                  </a:lnTo>
                  <a:lnTo>
                    <a:pt x="113999" y="104497"/>
                  </a:lnTo>
                  <a:lnTo>
                    <a:pt x="122253" y="94186"/>
                  </a:lnTo>
                  <a:lnTo>
                    <a:pt x="125834" y="81395"/>
                  </a:lnTo>
                  <a:lnTo>
                    <a:pt x="112093" y="74374"/>
                  </a:lnTo>
                  <a:close/>
                </a:path>
                <a:path w="1565275" h="842010">
                  <a:moveTo>
                    <a:pt x="70564" y="53038"/>
                  </a:moveTo>
                  <a:lnTo>
                    <a:pt x="58626" y="76152"/>
                  </a:lnTo>
                  <a:lnTo>
                    <a:pt x="77295" y="85677"/>
                  </a:lnTo>
                  <a:lnTo>
                    <a:pt x="89106" y="62563"/>
                  </a:lnTo>
                  <a:lnTo>
                    <a:pt x="70564" y="53038"/>
                  </a:lnTo>
                  <a:close/>
                </a:path>
                <a:path w="1565275" h="842010">
                  <a:moveTo>
                    <a:pt x="127219" y="53038"/>
                  </a:moveTo>
                  <a:lnTo>
                    <a:pt x="70564" y="53038"/>
                  </a:lnTo>
                  <a:lnTo>
                    <a:pt x="89106" y="62563"/>
                  </a:lnTo>
                  <a:lnTo>
                    <a:pt x="77295" y="85677"/>
                  </a:lnTo>
                  <a:lnTo>
                    <a:pt x="106317" y="85677"/>
                  </a:lnTo>
                  <a:lnTo>
                    <a:pt x="112093" y="74374"/>
                  </a:lnTo>
                  <a:lnTo>
                    <a:pt x="127800" y="74374"/>
                  </a:lnTo>
                  <a:lnTo>
                    <a:pt x="129190" y="69409"/>
                  </a:lnTo>
                  <a:lnTo>
                    <a:pt x="127219" y="53038"/>
                  </a:lnTo>
                  <a:close/>
                </a:path>
                <a:path w="1565275" h="842010">
                  <a:moveTo>
                    <a:pt x="127800" y="74374"/>
                  </a:moveTo>
                  <a:lnTo>
                    <a:pt x="112093" y="74374"/>
                  </a:lnTo>
                  <a:lnTo>
                    <a:pt x="125834" y="81395"/>
                  </a:lnTo>
                  <a:lnTo>
                    <a:pt x="127800" y="7437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213091" y="2827019"/>
              <a:ext cx="1917192" cy="11628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70935" y="1392935"/>
              <a:ext cx="3538854" cy="2011045"/>
            </a:xfrm>
            <a:custGeom>
              <a:avLst/>
              <a:gdLst/>
              <a:ahLst/>
              <a:cxnLst/>
              <a:rect l="l" t="t" r="r" b="b"/>
              <a:pathLst>
                <a:path w="3538854" h="2011045">
                  <a:moveTo>
                    <a:pt x="34417" y="23495"/>
                  </a:moveTo>
                  <a:lnTo>
                    <a:pt x="23622" y="0"/>
                  </a:lnTo>
                  <a:lnTo>
                    <a:pt x="0" y="10668"/>
                  </a:lnTo>
                  <a:lnTo>
                    <a:pt x="10795" y="34290"/>
                  </a:lnTo>
                  <a:lnTo>
                    <a:pt x="34417" y="23495"/>
                  </a:lnTo>
                  <a:close/>
                </a:path>
                <a:path w="3538854" h="2011045">
                  <a:moveTo>
                    <a:pt x="55880" y="70612"/>
                  </a:moveTo>
                  <a:lnTo>
                    <a:pt x="45085" y="47117"/>
                  </a:lnTo>
                  <a:lnTo>
                    <a:pt x="21590" y="57785"/>
                  </a:lnTo>
                  <a:lnTo>
                    <a:pt x="32258" y="81407"/>
                  </a:lnTo>
                  <a:lnTo>
                    <a:pt x="55880" y="70612"/>
                  </a:lnTo>
                  <a:close/>
                </a:path>
                <a:path w="3538854" h="2011045">
                  <a:moveTo>
                    <a:pt x="77343" y="117729"/>
                  </a:moveTo>
                  <a:lnTo>
                    <a:pt x="66675" y="94234"/>
                  </a:lnTo>
                  <a:lnTo>
                    <a:pt x="43053" y="105029"/>
                  </a:lnTo>
                  <a:lnTo>
                    <a:pt x="53848" y="128524"/>
                  </a:lnTo>
                  <a:lnTo>
                    <a:pt x="77343" y="117729"/>
                  </a:lnTo>
                  <a:close/>
                </a:path>
                <a:path w="3538854" h="2011045">
                  <a:moveTo>
                    <a:pt x="98933" y="164973"/>
                  </a:moveTo>
                  <a:lnTo>
                    <a:pt x="88138" y="141351"/>
                  </a:lnTo>
                  <a:lnTo>
                    <a:pt x="64643" y="152146"/>
                  </a:lnTo>
                  <a:lnTo>
                    <a:pt x="75311" y="175641"/>
                  </a:lnTo>
                  <a:lnTo>
                    <a:pt x="98933" y="164973"/>
                  </a:lnTo>
                  <a:close/>
                </a:path>
                <a:path w="3538854" h="2011045">
                  <a:moveTo>
                    <a:pt x="120396" y="212090"/>
                  </a:moveTo>
                  <a:lnTo>
                    <a:pt x="109728" y="188468"/>
                  </a:lnTo>
                  <a:lnTo>
                    <a:pt x="86106" y="199263"/>
                  </a:lnTo>
                  <a:lnTo>
                    <a:pt x="96901" y="222758"/>
                  </a:lnTo>
                  <a:lnTo>
                    <a:pt x="120396" y="212090"/>
                  </a:lnTo>
                  <a:close/>
                </a:path>
                <a:path w="3538854" h="2011045">
                  <a:moveTo>
                    <a:pt x="141986" y="259207"/>
                  </a:moveTo>
                  <a:lnTo>
                    <a:pt x="131191" y="235585"/>
                  </a:lnTo>
                  <a:lnTo>
                    <a:pt x="107696" y="246380"/>
                  </a:lnTo>
                  <a:lnTo>
                    <a:pt x="118364" y="270002"/>
                  </a:lnTo>
                  <a:lnTo>
                    <a:pt x="141986" y="259207"/>
                  </a:lnTo>
                  <a:close/>
                </a:path>
                <a:path w="3538854" h="2011045">
                  <a:moveTo>
                    <a:pt x="163449" y="306324"/>
                  </a:moveTo>
                  <a:lnTo>
                    <a:pt x="152781" y="282702"/>
                  </a:lnTo>
                  <a:lnTo>
                    <a:pt x="129159" y="293497"/>
                  </a:lnTo>
                  <a:lnTo>
                    <a:pt x="139954" y="317119"/>
                  </a:lnTo>
                  <a:lnTo>
                    <a:pt x="163449" y="306324"/>
                  </a:lnTo>
                  <a:close/>
                </a:path>
                <a:path w="3538854" h="2011045">
                  <a:moveTo>
                    <a:pt x="185039" y="353441"/>
                  </a:moveTo>
                  <a:lnTo>
                    <a:pt x="174244" y="329946"/>
                  </a:lnTo>
                  <a:lnTo>
                    <a:pt x="150749" y="340614"/>
                  </a:lnTo>
                  <a:lnTo>
                    <a:pt x="161417" y="364236"/>
                  </a:lnTo>
                  <a:lnTo>
                    <a:pt x="185039" y="353441"/>
                  </a:lnTo>
                  <a:close/>
                </a:path>
                <a:path w="3538854" h="2011045">
                  <a:moveTo>
                    <a:pt x="206502" y="400558"/>
                  </a:moveTo>
                  <a:lnTo>
                    <a:pt x="195834" y="377063"/>
                  </a:lnTo>
                  <a:lnTo>
                    <a:pt x="172212" y="387731"/>
                  </a:lnTo>
                  <a:lnTo>
                    <a:pt x="183007" y="411353"/>
                  </a:lnTo>
                  <a:lnTo>
                    <a:pt x="206502" y="400558"/>
                  </a:lnTo>
                  <a:close/>
                </a:path>
                <a:path w="3538854" h="2011045">
                  <a:moveTo>
                    <a:pt x="228092" y="447675"/>
                  </a:moveTo>
                  <a:lnTo>
                    <a:pt x="217297" y="424180"/>
                  </a:lnTo>
                  <a:lnTo>
                    <a:pt x="193802" y="434975"/>
                  </a:lnTo>
                  <a:lnTo>
                    <a:pt x="204470" y="458470"/>
                  </a:lnTo>
                  <a:lnTo>
                    <a:pt x="228092" y="447675"/>
                  </a:lnTo>
                  <a:close/>
                </a:path>
                <a:path w="3538854" h="2011045">
                  <a:moveTo>
                    <a:pt x="249555" y="494792"/>
                  </a:moveTo>
                  <a:lnTo>
                    <a:pt x="238887" y="471297"/>
                  </a:lnTo>
                  <a:lnTo>
                    <a:pt x="215265" y="482092"/>
                  </a:lnTo>
                  <a:lnTo>
                    <a:pt x="226060" y="505587"/>
                  </a:lnTo>
                  <a:lnTo>
                    <a:pt x="249555" y="494792"/>
                  </a:lnTo>
                  <a:close/>
                </a:path>
                <a:path w="3538854" h="2011045">
                  <a:moveTo>
                    <a:pt x="271145" y="542036"/>
                  </a:moveTo>
                  <a:lnTo>
                    <a:pt x="260350" y="518414"/>
                  </a:lnTo>
                  <a:lnTo>
                    <a:pt x="236855" y="529209"/>
                  </a:lnTo>
                  <a:lnTo>
                    <a:pt x="247523" y="552704"/>
                  </a:lnTo>
                  <a:lnTo>
                    <a:pt x="271145" y="542036"/>
                  </a:lnTo>
                  <a:close/>
                </a:path>
                <a:path w="3538854" h="2011045">
                  <a:moveTo>
                    <a:pt x="359524" y="623074"/>
                  </a:moveTo>
                  <a:lnTo>
                    <a:pt x="357098" y="612648"/>
                  </a:lnTo>
                  <a:lnTo>
                    <a:pt x="354101" y="599821"/>
                  </a:lnTo>
                  <a:lnTo>
                    <a:pt x="353695" y="598043"/>
                  </a:lnTo>
                  <a:lnTo>
                    <a:pt x="338582" y="577189"/>
                  </a:lnTo>
                  <a:lnTo>
                    <a:pt x="319506" y="565531"/>
                  </a:lnTo>
                  <a:lnTo>
                    <a:pt x="317385" y="564235"/>
                  </a:lnTo>
                  <a:lnTo>
                    <a:pt x="292874" y="560184"/>
                  </a:lnTo>
                  <a:lnTo>
                    <a:pt x="267843" y="566039"/>
                  </a:lnTo>
                  <a:lnTo>
                    <a:pt x="247027" y="581139"/>
                  </a:lnTo>
                  <a:lnTo>
                    <a:pt x="234073" y="602284"/>
                  </a:lnTo>
                  <a:lnTo>
                    <a:pt x="229997" y="626745"/>
                  </a:lnTo>
                  <a:lnTo>
                    <a:pt x="235839" y="651764"/>
                  </a:lnTo>
                  <a:lnTo>
                    <a:pt x="250939" y="672630"/>
                  </a:lnTo>
                  <a:lnTo>
                    <a:pt x="272135" y="685584"/>
                  </a:lnTo>
                  <a:lnTo>
                    <a:pt x="296646" y="689635"/>
                  </a:lnTo>
                  <a:lnTo>
                    <a:pt x="321691" y="683768"/>
                  </a:lnTo>
                  <a:lnTo>
                    <a:pt x="342493" y="668680"/>
                  </a:lnTo>
                  <a:lnTo>
                    <a:pt x="355447" y="647534"/>
                  </a:lnTo>
                  <a:lnTo>
                    <a:pt x="358317" y="630301"/>
                  </a:lnTo>
                  <a:lnTo>
                    <a:pt x="359524" y="623074"/>
                  </a:lnTo>
                  <a:close/>
                </a:path>
                <a:path w="3538854" h="2011045">
                  <a:moveTo>
                    <a:pt x="2358009" y="1823339"/>
                  </a:moveTo>
                  <a:lnTo>
                    <a:pt x="2338247" y="1820608"/>
                  </a:lnTo>
                  <a:lnTo>
                    <a:pt x="2338184" y="1819783"/>
                  </a:lnTo>
                  <a:lnTo>
                    <a:pt x="2337739" y="1812798"/>
                  </a:lnTo>
                  <a:lnTo>
                    <a:pt x="2337447" y="1808099"/>
                  </a:lnTo>
                  <a:lnTo>
                    <a:pt x="2326487" y="1785835"/>
                  </a:lnTo>
                  <a:lnTo>
                    <a:pt x="2307983" y="1769300"/>
                  </a:lnTo>
                  <a:lnTo>
                    <a:pt x="2283714" y="1760855"/>
                  </a:lnTo>
                  <a:lnTo>
                    <a:pt x="2258047" y="1762493"/>
                  </a:lnTo>
                  <a:lnTo>
                    <a:pt x="2235784" y="1773453"/>
                  </a:lnTo>
                  <a:lnTo>
                    <a:pt x="2219248" y="1791957"/>
                  </a:lnTo>
                  <a:lnTo>
                    <a:pt x="2210816" y="1816227"/>
                  </a:lnTo>
                  <a:lnTo>
                    <a:pt x="2212441" y="1841893"/>
                  </a:lnTo>
                  <a:lnTo>
                    <a:pt x="2223401" y="1864156"/>
                  </a:lnTo>
                  <a:lnTo>
                    <a:pt x="2241905" y="1880692"/>
                  </a:lnTo>
                  <a:lnTo>
                    <a:pt x="2266188" y="1889125"/>
                  </a:lnTo>
                  <a:lnTo>
                    <a:pt x="2291842" y="1887499"/>
                  </a:lnTo>
                  <a:lnTo>
                    <a:pt x="2314105" y="1876539"/>
                  </a:lnTo>
                  <a:lnTo>
                    <a:pt x="2330640" y="1858035"/>
                  </a:lnTo>
                  <a:lnTo>
                    <a:pt x="2334730" y="1846262"/>
                  </a:lnTo>
                  <a:lnTo>
                    <a:pt x="2354453" y="1848993"/>
                  </a:lnTo>
                  <a:lnTo>
                    <a:pt x="2358009" y="1823339"/>
                  </a:lnTo>
                  <a:close/>
                </a:path>
                <a:path w="3538854" h="2011045">
                  <a:moveTo>
                    <a:pt x="2409317" y="1830324"/>
                  </a:moveTo>
                  <a:lnTo>
                    <a:pt x="2383663" y="1826768"/>
                  </a:lnTo>
                  <a:lnTo>
                    <a:pt x="2380107" y="1852422"/>
                  </a:lnTo>
                  <a:lnTo>
                    <a:pt x="2405888" y="1855978"/>
                  </a:lnTo>
                  <a:lnTo>
                    <a:pt x="2409317" y="1830324"/>
                  </a:lnTo>
                  <a:close/>
                </a:path>
                <a:path w="3538854" h="2011045">
                  <a:moveTo>
                    <a:pt x="2460625" y="1837309"/>
                  </a:moveTo>
                  <a:lnTo>
                    <a:pt x="2434971" y="1833753"/>
                  </a:lnTo>
                  <a:lnTo>
                    <a:pt x="2431542" y="1859534"/>
                  </a:lnTo>
                  <a:lnTo>
                    <a:pt x="2457196" y="1862963"/>
                  </a:lnTo>
                  <a:lnTo>
                    <a:pt x="2460625" y="1837309"/>
                  </a:lnTo>
                  <a:close/>
                </a:path>
                <a:path w="3538854" h="2011045">
                  <a:moveTo>
                    <a:pt x="2512060" y="1844294"/>
                  </a:moveTo>
                  <a:lnTo>
                    <a:pt x="2486406" y="1840865"/>
                  </a:lnTo>
                  <a:lnTo>
                    <a:pt x="2482850" y="1866519"/>
                  </a:lnTo>
                  <a:lnTo>
                    <a:pt x="2508504" y="1870075"/>
                  </a:lnTo>
                  <a:lnTo>
                    <a:pt x="2512060" y="1844294"/>
                  </a:lnTo>
                  <a:close/>
                </a:path>
                <a:path w="3538854" h="2011045">
                  <a:moveTo>
                    <a:pt x="2563368" y="1851406"/>
                  </a:moveTo>
                  <a:lnTo>
                    <a:pt x="2537714" y="1847850"/>
                  </a:lnTo>
                  <a:lnTo>
                    <a:pt x="2534158" y="1873504"/>
                  </a:lnTo>
                  <a:lnTo>
                    <a:pt x="2559812" y="1877060"/>
                  </a:lnTo>
                  <a:lnTo>
                    <a:pt x="2563368" y="1851406"/>
                  </a:lnTo>
                  <a:close/>
                </a:path>
                <a:path w="3538854" h="2011045">
                  <a:moveTo>
                    <a:pt x="2614676" y="1858391"/>
                  </a:moveTo>
                  <a:lnTo>
                    <a:pt x="2589022" y="1854835"/>
                  </a:lnTo>
                  <a:lnTo>
                    <a:pt x="2585466" y="1880616"/>
                  </a:lnTo>
                  <a:lnTo>
                    <a:pt x="2611120" y="1884045"/>
                  </a:lnTo>
                  <a:lnTo>
                    <a:pt x="2614676" y="1858391"/>
                  </a:lnTo>
                  <a:close/>
                </a:path>
                <a:path w="3538854" h="2011045">
                  <a:moveTo>
                    <a:pt x="2665984" y="1865376"/>
                  </a:moveTo>
                  <a:lnTo>
                    <a:pt x="2640330" y="1861947"/>
                  </a:lnTo>
                  <a:lnTo>
                    <a:pt x="2636901" y="1887601"/>
                  </a:lnTo>
                  <a:lnTo>
                    <a:pt x="2662555" y="1891157"/>
                  </a:lnTo>
                  <a:lnTo>
                    <a:pt x="2665984" y="1865376"/>
                  </a:lnTo>
                  <a:close/>
                </a:path>
                <a:path w="3538854" h="2011045">
                  <a:moveTo>
                    <a:pt x="2717419" y="1872488"/>
                  </a:moveTo>
                  <a:lnTo>
                    <a:pt x="2691638" y="1868932"/>
                  </a:lnTo>
                  <a:lnTo>
                    <a:pt x="2688209" y="1894586"/>
                  </a:lnTo>
                  <a:lnTo>
                    <a:pt x="2713863" y="1898142"/>
                  </a:lnTo>
                  <a:lnTo>
                    <a:pt x="2717419" y="1872488"/>
                  </a:lnTo>
                  <a:close/>
                </a:path>
                <a:path w="3538854" h="2011045">
                  <a:moveTo>
                    <a:pt x="2768727" y="1879473"/>
                  </a:moveTo>
                  <a:lnTo>
                    <a:pt x="2743073" y="1875917"/>
                  </a:lnTo>
                  <a:lnTo>
                    <a:pt x="2739517" y="1901571"/>
                  </a:lnTo>
                  <a:lnTo>
                    <a:pt x="2765171" y="1905127"/>
                  </a:lnTo>
                  <a:lnTo>
                    <a:pt x="2768727" y="1879473"/>
                  </a:lnTo>
                  <a:close/>
                </a:path>
                <a:path w="3538854" h="2011045">
                  <a:moveTo>
                    <a:pt x="2820035" y="1886458"/>
                  </a:moveTo>
                  <a:lnTo>
                    <a:pt x="2794381" y="1883029"/>
                  </a:lnTo>
                  <a:lnTo>
                    <a:pt x="2790825" y="1908683"/>
                  </a:lnTo>
                  <a:lnTo>
                    <a:pt x="2816479" y="1912112"/>
                  </a:lnTo>
                  <a:lnTo>
                    <a:pt x="2820035" y="1886458"/>
                  </a:lnTo>
                  <a:close/>
                </a:path>
                <a:path w="3538854" h="2011045">
                  <a:moveTo>
                    <a:pt x="2871343" y="1893570"/>
                  </a:moveTo>
                  <a:lnTo>
                    <a:pt x="2845689" y="1890014"/>
                  </a:lnTo>
                  <a:lnTo>
                    <a:pt x="2842260" y="1915668"/>
                  </a:lnTo>
                  <a:lnTo>
                    <a:pt x="2867914" y="1919224"/>
                  </a:lnTo>
                  <a:lnTo>
                    <a:pt x="2871343" y="1893570"/>
                  </a:lnTo>
                  <a:close/>
                </a:path>
                <a:path w="3538854" h="2011045">
                  <a:moveTo>
                    <a:pt x="2922778" y="1900555"/>
                  </a:moveTo>
                  <a:lnTo>
                    <a:pt x="2896984" y="1896999"/>
                  </a:lnTo>
                  <a:lnTo>
                    <a:pt x="2893568" y="1922653"/>
                  </a:lnTo>
                  <a:lnTo>
                    <a:pt x="2919209" y="1926209"/>
                  </a:lnTo>
                  <a:lnTo>
                    <a:pt x="2922778" y="1900555"/>
                  </a:lnTo>
                  <a:close/>
                </a:path>
                <a:path w="3538854" h="2011045">
                  <a:moveTo>
                    <a:pt x="2974086" y="1907540"/>
                  </a:moveTo>
                  <a:lnTo>
                    <a:pt x="2948432" y="1904111"/>
                  </a:lnTo>
                  <a:lnTo>
                    <a:pt x="2944863" y="1929765"/>
                  </a:lnTo>
                  <a:lnTo>
                    <a:pt x="2970530" y="1933194"/>
                  </a:lnTo>
                  <a:lnTo>
                    <a:pt x="2974086" y="1907540"/>
                  </a:lnTo>
                  <a:close/>
                </a:path>
                <a:path w="3538854" h="2011045">
                  <a:moveTo>
                    <a:pt x="3025394" y="1914652"/>
                  </a:moveTo>
                  <a:lnTo>
                    <a:pt x="2999740" y="1911096"/>
                  </a:lnTo>
                  <a:lnTo>
                    <a:pt x="2996184" y="1936750"/>
                  </a:lnTo>
                  <a:lnTo>
                    <a:pt x="3021838" y="1940306"/>
                  </a:lnTo>
                  <a:lnTo>
                    <a:pt x="3025394" y="1914652"/>
                  </a:lnTo>
                  <a:close/>
                </a:path>
                <a:path w="3538854" h="2011045">
                  <a:moveTo>
                    <a:pt x="3076702" y="1921637"/>
                  </a:moveTo>
                  <a:lnTo>
                    <a:pt x="3051048" y="1918081"/>
                  </a:lnTo>
                  <a:lnTo>
                    <a:pt x="3047492" y="1943735"/>
                  </a:lnTo>
                  <a:lnTo>
                    <a:pt x="3073273" y="1947291"/>
                  </a:lnTo>
                  <a:lnTo>
                    <a:pt x="3076702" y="1921637"/>
                  </a:lnTo>
                  <a:close/>
                </a:path>
                <a:path w="3538854" h="2011045">
                  <a:moveTo>
                    <a:pt x="3128010" y="1928622"/>
                  </a:moveTo>
                  <a:lnTo>
                    <a:pt x="3102356" y="1925193"/>
                  </a:lnTo>
                  <a:lnTo>
                    <a:pt x="3098927" y="1950847"/>
                  </a:lnTo>
                  <a:lnTo>
                    <a:pt x="3124581" y="1954276"/>
                  </a:lnTo>
                  <a:lnTo>
                    <a:pt x="3128010" y="1928622"/>
                  </a:lnTo>
                  <a:close/>
                </a:path>
                <a:path w="3538854" h="2011045">
                  <a:moveTo>
                    <a:pt x="3179445" y="1935607"/>
                  </a:moveTo>
                  <a:lnTo>
                    <a:pt x="3153791" y="1932178"/>
                  </a:lnTo>
                  <a:lnTo>
                    <a:pt x="3150235" y="1957832"/>
                  </a:lnTo>
                  <a:lnTo>
                    <a:pt x="3175889" y="1961388"/>
                  </a:lnTo>
                  <a:lnTo>
                    <a:pt x="3179445" y="1935607"/>
                  </a:lnTo>
                  <a:close/>
                </a:path>
                <a:path w="3538854" h="2011045">
                  <a:moveTo>
                    <a:pt x="3230753" y="1942719"/>
                  </a:moveTo>
                  <a:lnTo>
                    <a:pt x="3205099" y="1939163"/>
                  </a:lnTo>
                  <a:lnTo>
                    <a:pt x="3201543" y="1964817"/>
                  </a:lnTo>
                  <a:lnTo>
                    <a:pt x="3227197" y="1968373"/>
                  </a:lnTo>
                  <a:lnTo>
                    <a:pt x="3230753" y="1942719"/>
                  </a:lnTo>
                  <a:close/>
                </a:path>
                <a:path w="3538854" h="2011045">
                  <a:moveTo>
                    <a:pt x="3282061" y="1949704"/>
                  </a:moveTo>
                  <a:lnTo>
                    <a:pt x="3256407" y="1946148"/>
                  </a:lnTo>
                  <a:lnTo>
                    <a:pt x="3252851" y="1971929"/>
                  </a:lnTo>
                  <a:lnTo>
                    <a:pt x="3278505" y="1975358"/>
                  </a:lnTo>
                  <a:lnTo>
                    <a:pt x="3282061" y="1949704"/>
                  </a:lnTo>
                  <a:close/>
                </a:path>
                <a:path w="3538854" h="2011045">
                  <a:moveTo>
                    <a:pt x="3333369" y="1956689"/>
                  </a:moveTo>
                  <a:lnTo>
                    <a:pt x="3307715" y="1953260"/>
                  </a:lnTo>
                  <a:lnTo>
                    <a:pt x="3304286" y="1978914"/>
                  </a:lnTo>
                  <a:lnTo>
                    <a:pt x="3329940" y="1982470"/>
                  </a:lnTo>
                  <a:lnTo>
                    <a:pt x="3333369" y="1956689"/>
                  </a:lnTo>
                  <a:close/>
                </a:path>
                <a:path w="3538854" h="2011045">
                  <a:moveTo>
                    <a:pt x="3384804" y="1963801"/>
                  </a:moveTo>
                  <a:lnTo>
                    <a:pt x="3359023" y="1960245"/>
                  </a:lnTo>
                  <a:lnTo>
                    <a:pt x="3355594" y="1985899"/>
                  </a:lnTo>
                  <a:lnTo>
                    <a:pt x="3381248" y="1989455"/>
                  </a:lnTo>
                  <a:lnTo>
                    <a:pt x="3384804" y="1963801"/>
                  </a:lnTo>
                  <a:close/>
                </a:path>
                <a:path w="3538854" h="2011045">
                  <a:moveTo>
                    <a:pt x="3436112" y="1970786"/>
                  </a:moveTo>
                  <a:lnTo>
                    <a:pt x="3410458" y="1967230"/>
                  </a:lnTo>
                  <a:lnTo>
                    <a:pt x="3406902" y="1993011"/>
                  </a:lnTo>
                  <a:lnTo>
                    <a:pt x="3432556" y="1996440"/>
                  </a:lnTo>
                  <a:lnTo>
                    <a:pt x="3436112" y="1970786"/>
                  </a:lnTo>
                  <a:close/>
                </a:path>
                <a:path w="3538854" h="2011045">
                  <a:moveTo>
                    <a:pt x="3487420" y="1977771"/>
                  </a:moveTo>
                  <a:lnTo>
                    <a:pt x="3461766" y="1974342"/>
                  </a:lnTo>
                  <a:lnTo>
                    <a:pt x="3458210" y="1999996"/>
                  </a:lnTo>
                  <a:lnTo>
                    <a:pt x="3483864" y="2003425"/>
                  </a:lnTo>
                  <a:lnTo>
                    <a:pt x="3487420" y="1977771"/>
                  </a:lnTo>
                  <a:close/>
                </a:path>
                <a:path w="3538854" h="2011045">
                  <a:moveTo>
                    <a:pt x="3538728" y="1984883"/>
                  </a:moveTo>
                  <a:lnTo>
                    <a:pt x="3513074" y="1981327"/>
                  </a:lnTo>
                  <a:lnTo>
                    <a:pt x="3509645" y="2006981"/>
                  </a:lnTo>
                  <a:lnTo>
                    <a:pt x="3535299" y="2010537"/>
                  </a:lnTo>
                  <a:lnTo>
                    <a:pt x="3538728" y="1984883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8281689-1C53-4B16-96B1-2D18B6F89AC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746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DA2CBD-7833-48FE-8CEF-5C13450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A1024-FCC8-4EE2-8FD9-0F6715C82D6E}"/>
              </a:ext>
            </a:extLst>
          </p:cNvPr>
          <p:cNvSpPr/>
          <p:nvPr/>
        </p:nvSpPr>
        <p:spPr>
          <a:xfrm>
            <a:off x="2514600" y="2421032"/>
            <a:ext cx="7239000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Introduction générale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du candidat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Présentation du système dans son contexte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de l’entreprise partenaire</a:t>
            </a:r>
            <a:endParaRPr lang="fr-FR" dirty="0">
              <a:solidFill>
                <a:schemeClr val="accent1">
                  <a:lumMod val="20000"/>
                  <a:lumOff val="8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875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66332" y="3855720"/>
            <a:ext cx="3312160" cy="2545080"/>
          </a:xfrm>
          <a:custGeom>
            <a:avLst/>
            <a:gdLst/>
            <a:ahLst/>
            <a:cxnLst/>
            <a:rect l="l" t="t" r="r" b="b"/>
            <a:pathLst>
              <a:path w="3312159" h="2545079">
                <a:moveTo>
                  <a:pt x="3311652" y="0"/>
                </a:moveTo>
                <a:lnTo>
                  <a:pt x="0" y="0"/>
                </a:lnTo>
                <a:lnTo>
                  <a:pt x="0" y="2545080"/>
                </a:lnTo>
                <a:lnTo>
                  <a:pt x="3311652" y="2545080"/>
                </a:lnTo>
                <a:lnTo>
                  <a:pt x="3311652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66333" y="1212850"/>
            <a:ext cx="3301365" cy="2444750"/>
          </a:xfrm>
          <a:custGeom>
            <a:avLst/>
            <a:gdLst/>
            <a:ahLst/>
            <a:cxnLst/>
            <a:rect l="l" t="t" r="r" b="b"/>
            <a:pathLst>
              <a:path w="3301365" h="2444750">
                <a:moveTo>
                  <a:pt x="3300984" y="0"/>
                </a:moveTo>
                <a:lnTo>
                  <a:pt x="0" y="0"/>
                </a:lnTo>
                <a:lnTo>
                  <a:pt x="0" y="2444496"/>
                </a:lnTo>
                <a:lnTo>
                  <a:pt x="3300984" y="2444496"/>
                </a:lnTo>
                <a:lnTo>
                  <a:pt x="3300984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117079" y="3831335"/>
            <a:ext cx="1798320" cy="226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9440" y="491744"/>
            <a:ext cx="5040630" cy="321242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</a:rPr>
              <a:t>QUELQUES-UNS DE</a:t>
            </a:r>
            <a:r>
              <a:rPr lang="fr-FR" sz="2000" dirty="0">
                <a:solidFill>
                  <a:srgbClr val="FFFFFF"/>
                </a:solidFill>
              </a:rPr>
              <a:t>S </a:t>
            </a:r>
            <a:r>
              <a:rPr sz="2000" dirty="0">
                <a:solidFill>
                  <a:srgbClr val="FFFFFF"/>
                </a:solidFill>
              </a:rPr>
              <a:t>ÉQUIPEMENTS</a:t>
            </a:r>
            <a:endParaRPr sz="2000" dirty="0"/>
          </a:p>
        </p:txBody>
      </p:sp>
      <p:sp>
        <p:nvSpPr>
          <p:cNvPr id="6" name="object 6"/>
          <p:cNvSpPr/>
          <p:nvPr/>
        </p:nvSpPr>
        <p:spPr>
          <a:xfrm>
            <a:off x="6777228" y="1248155"/>
            <a:ext cx="2670048" cy="2023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2060449" y="1246506"/>
            <a:ext cx="3301365" cy="2411095"/>
            <a:chOff x="536448" y="1165860"/>
            <a:chExt cx="3301365" cy="2411095"/>
          </a:xfrm>
        </p:grpSpPr>
        <p:sp>
          <p:nvSpPr>
            <p:cNvPr id="8" name="object 8"/>
            <p:cNvSpPr/>
            <p:nvPr/>
          </p:nvSpPr>
          <p:spPr>
            <a:xfrm>
              <a:off x="536448" y="1165860"/>
              <a:ext cx="3301365" cy="2411095"/>
            </a:xfrm>
            <a:custGeom>
              <a:avLst/>
              <a:gdLst/>
              <a:ahLst/>
              <a:cxnLst/>
              <a:rect l="l" t="t" r="r" b="b"/>
              <a:pathLst>
                <a:path w="3301365" h="2411095">
                  <a:moveTo>
                    <a:pt x="3300984" y="0"/>
                  </a:moveTo>
                  <a:lnTo>
                    <a:pt x="0" y="0"/>
                  </a:lnTo>
                  <a:lnTo>
                    <a:pt x="0" y="2410968"/>
                  </a:lnTo>
                  <a:lnTo>
                    <a:pt x="3300984" y="2410968"/>
                  </a:lnTo>
                  <a:lnTo>
                    <a:pt x="3300984" y="0"/>
                  </a:lnTo>
                  <a:close/>
                </a:path>
              </a:pathLst>
            </a:custGeom>
            <a:solidFill>
              <a:srgbClr val="68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78180" y="1243584"/>
              <a:ext cx="2997708" cy="202234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060448" y="3829686"/>
            <a:ext cx="3310254" cy="2494915"/>
            <a:chOff x="536448" y="3771900"/>
            <a:chExt cx="3310254" cy="2494915"/>
          </a:xfrm>
        </p:grpSpPr>
        <p:sp>
          <p:nvSpPr>
            <p:cNvPr id="11" name="object 11"/>
            <p:cNvSpPr/>
            <p:nvPr/>
          </p:nvSpPr>
          <p:spPr>
            <a:xfrm>
              <a:off x="536448" y="3771900"/>
              <a:ext cx="3310254" cy="2494915"/>
            </a:xfrm>
            <a:custGeom>
              <a:avLst/>
              <a:gdLst/>
              <a:ahLst/>
              <a:cxnLst/>
              <a:rect l="l" t="t" r="r" b="b"/>
              <a:pathLst>
                <a:path w="3310254" h="2494915">
                  <a:moveTo>
                    <a:pt x="3310128" y="0"/>
                  </a:moveTo>
                  <a:lnTo>
                    <a:pt x="0" y="0"/>
                  </a:lnTo>
                  <a:lnTo>
                    <a:pt x="0" y="2494788"/>
                  </a:lnTo>
                  <a:lnTo>
                    <a:pt x="3310128" y="2494788"/>
                  </a:lnTo>
                  <a:lnTo>
                    <a:pt x="3310128" y="0"/>
                  </a:lnTo>
                  <a:close/>
                </a:path>
              </a:pathLst>
            </a:custGeom>
            <a:solidFill>
              <a:srgbClr val="68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88848" y="3895344"/>
              <a:ext cx="2996183" cy="219608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60449" y="1165860"/>
            <a:ext cx="3301365" cy="25109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 marL="194310">
              <a:spcBef>
                <a:spcPts val="108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Contrôle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 performance du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produit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fini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66333" y="1132333"/>
            <a:ext cx="3301365" cy="25468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1150">
              <a:latin typeface="Times New Roman"/>
              <a:cs typeface="Times New Roman"/>
            </a:endParaRPr>
          </a:p>
          <a:p>
            <a:pPr marL="208279"/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Contrôle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tenue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mécanique des</a:t>
            </a:r>
            <a:r>
              <a:rPr sz="14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tubes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0448" y="3771900"/>
            <a:ext cx="3310254" cy="260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550" dirty="0">
              <a:latin typeface="Times New Roman"/>
              <a:cs typeface="Times New Roman"/>
            </a:endParaRPr>
          </a:p>
          <a:p>
            <a:pPr marL="626110"/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Assemblage des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actionneurs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6332" y="3721609"/>
            <a:ext cx="3312160" cy="26622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591185"/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Dépyrogénation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tubes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A2C5DDCC-0FAA-476F-BDA2-6C57A3C9D4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510780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99020" y="3805428"/>
            <a:ext cx="3183890" cy="2369820"/>
          </a:xfrm>
          <a:custGeom>
            <a:avLst/>
            <a:gdLst/>
            <a:ahLst/>
            <a:cxnLst/>
            <a:rect l="l" t="t" r="r" b="b"/>
            <a:pathLst>
              <a:path w="3183890" h="2369820">
                <a:moveTo>
                  <a:pt x="3183635" y="0"/>
                </a:moveTo>
                <a:lnTo>
                  <a:pt x="0" y="0"/>
                </a:lnTo>
                <a:lnTo>
                  <a:pt x="0" y="2369820"/>
                </a:lnTo>
                <a:lnTo>
                  <a:pt x="3183635" y="2369820"/>
                </a:lnTo>
                <a:lnTo>
                  <a:pt x="3183635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11141" y="3805429"/>
            <a:ext cx="1938655" cy="2853055"/>
          </a:xfrm>
          <a:custGeom>
            <a:avLst/>
            <a:gdLst/>
            <a:ahLst/>
            <a:cxnLst/>
            <a:rect l="l" t="t" r="r" b="b"/>
            <a:pathLst>
              <a:path w="1938654" h="2853054">
                <a:moveTo>
                  <a:pt x="1938527" y="0"/>
                </a:moveTo>
                <a:lnTo>
                  <a:pt x="0" y="0"/>
                </a:lnTo>
                <a:lnTo>
                  <a:pt x="0" y="2852928"/>
                </a:lnTo>
                <a:lnTo>
                  <a:pt x="1938527" y="2852928"/>
                </a:lnTo>
                <a:lnTo>
                  <a:pt x="1938527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58112" y="3791711"/>
            <a:ext cx="3502660" cy="2491740"/>
          </a:xfrm>
          <a:custGeom>
            <a:avLst/>
            <a:gdLst/>
            <a:ahLst/>
            <a:cxnLst/>
            <a:rect l="l" t="t" r="r" b="b"/>
            <a:pathLst>
              <a:path w="3502660" h="2491740">
                <a:moveTo>
                  <a:pt x="3502152" y="0"/>
                </a:moveTo>
                <a:lnTo>
                  <a:pt x="0" y="0"/>
                </a:lnTo>
                <a:lnTo>
                  <a:pt x="0" y="2491740"/>
                </a:lnTo>
                <a:lnTo>
                  <a:pt x="3502152" y="2491740"/>
                </a:lnTo>
                <a:lnTo>
                  <a:pt x="3502152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44412" y="1033273"/>
            <a:ext cx="4238625" cy="2691765"/>
          </a:xfrm>
          <a:custGeom>
            <a:avLst/>
            <a:gdLst/>
            <a:ahLst/>
            <a:cxnLst/>
            <a:rect l="l" t="t" r="r" b="b"/>
            <a:pathLst>
              <a:path w="4238625" h="2691765">
                <a:moveTo>
                  <a:pt x="4238244" y="0"/>
                </a:moveTo>
                <a:lnTo>
                  <a:pt x="0" y="0"/>
                </a:lnTo>
                <a:lnTo>
                  <a:pt x="0" y="2691384"/>
                </a:lnTo>
                <a:lnTo>
                  <a:pt x="4238244" y="2691384"/>
                </a:lnTo>
                <a:lnTo>
                  <a:pt x="4238244" y="0"/>
                </a:lnTo>
                <a:close/>
              </a:path>
            </a:pathLst>
          </a:custGeom>
          <a:solidFill>
            <a:srgbClr val="68C5D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1658112" y="1039368"/>
            <a:ext cx="4495800" cy="2685415"/>
            <a:chOff x="134112" y="1039367"/>
            <a:chExt cx="4495800" cy="2685415"/>
          </a:xfrm>
        </p:grpSpPr>
        <p:sp>
          <p:nvSpPr>
            <p:cNvPr id="7" name="object 7"/>
            <p:cNvSpPr/>
            <p:nvPr/>
          </p:nvSpPr>
          <p:spPr>
            <a:xfrm>
              <a:off x="134112" y="1039367"/>
              <a:ext cx="4495800" cy="2685415"/>
            </a:xfrm>
            <a:custGeom>
              <a:avLst/>
              <a:gdLst/>
              <a:ahLst/>
              <a:cxnLst/>
              <a:rect l="l" t="t" r="r" b="b"/>
              <a:pathLst>
                <a:path w="4495800" h="2685415">
                  <a:moveTo>
                    <a:pt x="4495800" y="0"/>
                  </a:moveTo>
                  <a:lnTo>
                    <a:pt x="0" y="0"/>
                  </a:lnTo>
                  <a:lnTo>
                    <a:pt x="0" y="2685287"/>
                  </a:lnTo>
                  <a:lnTo>
                    <a:pt x="4495800" y="2685287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68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556" y="1144523"/>
              <a:ext cx="4247388" cy="231800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6519671" y="1124712"/>
            <a:ext cx="3887724" cy="2350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69441" y="491745"/>
            <a:ext cx="5039995" cy="33083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</a:rPr>
              <a:t>QUELQUES-UNS DE</a:t>
            </a:r>
            <a:r>
              <a:rPr lang="fr-FR" sz="2000" dirty="0">
                <a:solidFill>
                  <a:srgbClr val="FFFFFF"/>
                </a:solidFill>
              </a:rPr>
              <a:t>S </a:t>
            </a:r>
            <a:r>
              <a:rPr sz="2000" dirty="0">
                <a:solidFill>
                  <a:srgbClr val="FFFFFF"/>
                </a:solidFill>
              </a:rPr>
              <a:t>ÉQUIPEMENTS</a:t>
            </a:r>
            <a:endParaRPr sz="2000" dirty="0"/>
          </a:p>
        </p:txBody>
      </p:sp>
      <p:sp>
        <p:nvSpPr>
          <p:cNvPr id="11" name="object 11"/>
          <p:cNvSpPr/>
          <p:nvPr/>
        </p:nvSpPr>
        <p:spPr>
          <a:xfrm>
            <a:off x="7613903" y="3912109"/>
            <a:ext cx="2744724" cy="1911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819656" y="3902965"/>
            <a:ext cx="3168650" cy="2066925"/>
            <a:chOff x="295656" y="3902964"/>
            <a:chExt cx="3168650" cy="2066925"/>
          </a:xfrm>
        </p:grpSpPr>
        <p:sp>
          <p:nvSpPr>
            <p:cNvPr id="13" name="object 13"/>
            <p:cNvSpPr/>
            <p:nvPr/>
          </p:nvSpPr>
          <p:spPr>
            <a:xfrm>
              <a:off x="304800" y="3912108"/>
              <a:ext cx="3150107" cy="204825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0228" y="3907536"/>
              <a:ext cx="3159760" cy="2057400"/>
            </a:xfrm>
            <a:custGeom>
              <a:avLst/>
              <a:gdLst/>
              <a:ahLst/>
              <a:cxnLst/>
              <a:rect l="l" t="t" r="r" b="b"/>
              <a:pathLst>
                <a:path w="3159760" h="2057400">
                  <a:moveTo>
                    <a:pt x="0" y="2057400"/>
                  </a:moveTo>
                  <a:lnTo>
                    <a:pt x="3159252" y="2057400"/>
                  </a:lnTo>
                  <a:lnTo>
                    <a:pt x="3159252" y="0"/>
                  </a:lnTo>
                  <a:lnTo>
                    <a:pt x="0" y="0"/>
                  </a:lnTo>
                  <a:lnTo>
                    <a:pt x="0" y="2057400"/>
                  </a:lnTo>
                  <a:close/>
                </a:path>
              </a:pathLst>
            </a:custGeom>
            <a:ln w="914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481828" y="3912108"/>
            <a:ext cx="1586484" cy="23804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58112" y="1039368"/>
            <a:ext cx="4495800" cy="2777683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18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pc="-10" dirty="0">
                <a:solidFill>
                  <a:srgbClr val="FFFFFF"/>
                </a:solidFill>
                <a:latin typeface="Calibri"/>
                <a:cs typeface="Calibri"/>
              </a:rPr>
              <a:t>Formage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tubes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58747" y="5981496"/>
            <a:ext cx="28746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Contrôle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dimensionnel des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composants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259573" y="3453129"/>
            <a:ext cx="240665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Trempe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thermique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des</a:t>
            </a:r>
            <a:r>
              <a:rPr sz="16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tubes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11141" y="3805429"/>
            <a:ext cx="1938655" cy="2853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433070"/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Formage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tube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399020" y="3805428"/>
            <a:ext cx="3183890" cy="2416046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1300">
              <a:latin typeface="Times New Roman"/>
              <a:cs typeface="Times New Roman"/>
            </a:endParaRPr>
          </a:p>
          <a:p>
            <a:pPr marL="234950">
              <a:spcBef>
                <a:spcPts val="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Fabrication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du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générateur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gaz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Espace réservé du numéro de diapositive 21">
            <a:extLst>
              <a:ext uri="{FF2B5EF4-FFF2-40B4-BE49-F238E27FC236}">
                <a16:creationId xmlns:a16="http://schemas.microsoft.com/office/drawing/2014/main" id="{02874C9B-71FA-4B28-A54E-147A8A96E2D4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27654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441" y="-365231"/>
            <a:ext cx="3093085" cy="2044149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</a:rPr>
              <a:t>MODELE</a:t>
            </a:r>
            <a:r>
              <a:rPr spc="-4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ECONOMIQUE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46095" y="3035299"/>
            <a:ext cx="6113145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spcBef>
                <a:spcPts val="95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Procédés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fabrication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et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chaine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d'approvisionnement </a:t>
            </a:r>
            <a:r>
              <a:rPr sz="1600" spc="-15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en</a:t>
            </a:r>
            <a:r>
              <a:rPr sz="1600" spc="16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place</a:t>
            </a:r>
            <a:r>
              <a:rPr lang="fr-FR"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 (centres de Dijon et de Gray)</a:t>
            </a:r>
            <a:endParaRPr sz="1600" dirty="0">
              <a:latin typeface="Lucida Sans Unicode"/>
              <a:cs typeface="Lucida Sans Unicode"/>
            </a:endParaRPr>
          </a:p>
          <a:p>
            <a:pPr marL="299085" marR="5080" indent="-287020">
              <a:buChar char="-"/>
              <a:tabLst>
                <a:tab pos="299085" algn="l"/>
                <a:tab pos="299720" algn="l"/>
              </a:tabLst>
            </a:pPr>
            <a:r>
              <a:rPr sz="16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Un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contrôle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qualité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exigeant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que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ce soit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sur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les </a:t>
            </a: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opérations réalisées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en 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interne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que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sur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celles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qui </a:t>
            </a:r>
            <a:r>
              <a:rPr sz="1600" spc="-17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sont</a:t>
            </a:r>
            <a:r>
              <a:rPr sz="1600" spc="3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sous-</a:t>
            </a:r>
            <a:r>
              <a:rPr sz="1600" spc="-160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traitées</a:t>
            </a:r>
            <a:r>
              <a:rPr lang="fr-FR"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.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3426" y="4633976"/>
            <a:ext cx="622173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343535" indent="-287020">
              <a:spcBef>
                <a:spcPts val="95"/>
              </a:spcBef>
              <a:buChar char="-"/>
              <a:tabLst>
                <a:tab pos="299085" algn="l"/>
                <a:tab pos="299720" algn="l"/>
              </a:tabLst>
            </a:pP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Ventes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licences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exclusives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par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produit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et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par </a:t>
            </a: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pays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aux </a:t>
            </a:r>
            <a:r>
              <a:rPr sz="1600" spc="-170" dirty="0">
                <a:solidFill>
                  <a:srgbClr val="615858"/>
                </a:solidFill>
                <a:latin typeface="Lucida Sans Unicode"/>
                <a:cs typeface="Lucida Sans Unicode"/>
              </a:rPr>
              <a:t>sociétés 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pharmaceutiques opérant </a:t>
            </a:r>
            <a:r>
              <a:rPr sz="1600" spc="-170" dirty="0">
                <a:solidFill>
                  <a:srgbClr val="615858"/>
                </a:solidFill>
                <a:latin typeface="Lucida Sans Unicode"/>
                <a:cs typeface="Lucida Sans Unicode"/>
              </a:rPr>
              <a:t>dans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le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domaine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thérapeutique</a:t>
            </a:r>
            <a:r>
              <a:rPr sz="1600" spc="19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concerné</a:t>
            </a:r>
            <a:endParaRPr sz="1600">
              <a:latin typeface="Lucida Sans Unicode"/>
              <a:cs typeface="Lucida Sans Unicode"/>
            </a:endParaRPr>
          </a:p>
          <a:p>
            <a:pPr marL="299085" indent="-287020">
              <a:buChar char="-"/>
              <a:tabLst>
                <a:tab pos="299085" algn="l"/>
                <a:tab pos="299720" algn="l"/>
              </a:tabLst>
            </a:pP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Adhésion </a:t>
            </a:r>
            <a:r>
              <a:rPr sz="16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facilitée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médecins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: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molécules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déjà </a:t>
            </a: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connues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praticiens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21075" y="1557985"/>
            <a:ext cx="6281420" cy="99706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4485" indent="-287020">
              <a:spcBef>
                <a:spcPts val="95"/>
              </a:spcBef>
              <a:buChar char="-"/>
              <a:tabLst>
                <a:tab pos="324485" algn="l"/>
                <a:tab pos="325120" algn="l"/>
              </a:tabLst>
            </a:pPr>
            <a:r>
              <a:rPr sz="1600" spc="-55" dirty="0">
                <a:solidFill>
                  <a:srgbClr val="615858"/>
                </a:solidFill>
                <a:latin typeface="Lucida Sans Unicode"/>
                <a:cs typeface="Lucida Sans Unicode"/>
              </a:rPr>
              <a:t>ZENEO®,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un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auto-injecteur </a:t>
            </a:r>
            <a:r>
              <a:rPr sz="1600" spc="-180" dirty="0">
                <a:solidFill>
                  <a:srgbClr val="615858"/>
                </a:solidFill>
                <a:latin typeface="Lucida Sans Unicode"/>
                <a:cs typeface="Lucida Sans Unicode"/>
              </a:rPr>
              <a:t>sans </a:t>
            </a:r>
            <a:r>
              <a:rPr sz="1600" spc="-100" dirty="0">
                <a:solidFill>
                  <a:srgbClr val="615858"/>
                </a:solidFill>
                <a:latin typeface="Lucida Sans Unicode"/>
                <a:cs typeface="Lucida Sans Unicode"/>
              </a:rPr>
              <a:t>aiguille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innovant,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rapide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et</a:t>
            </a:r>
            <a:r>
              <a:rPr sz="1600" spc="3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sûr</a:t>
            </a:r>
            <a:endParaRPr sz="1600" dirty="0">
              <a:latin typeface="Lucida Sans Unicode"/>
              <a:cs typeface="Lucida Sans Unicode"/>
            </a:endParaRPr>
          </a:p>
          <a:p>
            <a:pPr marL="324485" marR="43180" indent="-287020">
              <a:spcBef>
                <a:spcPts val="5"/>
              </a:spcBef>
              <a:buChar char="-"/>
              <a:tabLst>
                <a:tab pos="324485" algn="l"/>
                <a:tab pos="325120" algn="l"/>
              </a:tabLst>
            </a:pP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Association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45" dirty="0">
                <a:solidFill>
                  <a:srgbClr val="615858"/>
                </a:solidFill>
                <a:latin typeface="Lucida Sans Unicode"/>
                <a:cs typeface="Lucida Sans Unicode"/>
              </a:rPr>
              <a:t>ZENEO</a:t>
            </a:r>
            <a:r>
              <a:rPr sz="1575" spc="-67" baseline="26455" dirty="0">
                <a:solidFill>
                  <a:srgbClr val="615858"/>
                </a:solidFill>
                <a:latin typeface="Lucida Sans Unicode"/>
                <a:cs typeface="Lucida Sans Unicode"/>
              </a:rPr>
              <a:t>®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600" spc="-15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molécules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lang="fr-FR"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reconnues</a:t>
            </a:r>
            <a:r>
              <a:rPr sz="1600" spc="-170" dirty="0">
                <a:solidFill>
                  <a:srgbClr val="615858"/>
                </a:solidFill>
                <a:latin typeface="Lucida Sans Unicode"/>
                <a:cs typeface="Lucida Sans Unicode"/>
              </a:rPr>
              <a:t>dans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indications  </a:t>
            </a:r>
            <a:r>
              <a:rPr sz="1600" spc="-14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ciblées</a:t>
            </a:r>
            <a:r>
              <a:rPr lang="fr-FR"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 dont l’efficacité thérapeutique n’est pas à démontrer (brevets dans le domaine public)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78381" y="1426463"/>
            <a:ext cx="1072895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33624" y="1838959"/>
            <a:ext cx="7581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dirty="0">
                <a:solidFill>
                  <a:srgbClr val="1A8DC8"/>
                </a:solidFill>
                <a:latin typeface="Arial"/>
                <a:cs typeface="Arial"/>
              </a:rPr>
              <a:t>D</a:t>
            </a:r>
            <a:r>
              <a:rPr sz="1200" b="1" spc="-135" dirty="0">
                <a:solidFill>
                  <a:srgbClr val="1A8DC8"/>
                </a:solidFill>
                <a:latin typeface="Arial"/>
                <a:cs typeface="Arial"/>
              </a:rPr>
              <a:t>é</a:t>
            </a:r>
            <a:r>
              <a:rPr sz="1200" b="1" spc="-85" dirty="0">
                <a:solidFill>
                  <a:srgbClr val="1A8DC8"/>
                </a:solidFill>
                <a:latin typeface="Arial"/>
                <a:cs typeface="Arial"/>
              </a:rPr>
              <a:t>v</a:t>
            </a:r>
            <a:r>
              <a:rPr sz="1200" b="1" spc="-13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1A8DC8"/>
                </a:solidFill>
                <a:latin typeface="Arial"/>
                <a:cs typeface="Arial"/>
              </a:rPr>
              <a:t>l</a:t>
            </a:r>
            <a:r>
              <a:rPr sz="1200" b="1" spc="-140" dirty="0">
                <a:solidFill>
                  <a:srgbClr val="1A8DC8"/>
                </a:solidFill>
                <a:latin typeface="Arial"/>
                <a:cs typeface="Arial"/>
              </a:rPr>
              <a:t>o</a:t>
            </a:r>
            <a:r>
              <a:rPr sz="1200" b="1" spc="-95" dirty="0">
                <a:solidFill>
                  <a:srgbClr val="1A8DC8"/>
                </a:solidFill>
                <a:latin typeface="Arial"/>
                <a:cs typeface="Arial"/>
              </a:rPr>
              <a:t>pp</a:t>
            </a:r>
            <a:r>
              <a:rPr sz="1200" b="1" spc="-70" dirty="0">
                <a:solidFill>
                  <a:srgbClr val="1A8DC8"/>
                </a:solidFill>
                <a:latin typeface="Arial"/>
                <a:cs typeface="Arial"/>
              </a:rPr>
              <a:t>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87368" y="2721864"/>
            <a:ext cx="5738495" cy="0"/>
          </a:xfrm>
          <a:custGeom>
            <a:avLst/>
            <a:gdLst/>
            <a:ahLst/>
            <a:cxnLst/>
            <a:rect l="l" t="t" r="r" b="b"/>
            <a:pathLst>
              <a:path w="5738495">
                <a:moveTo>
                  <a:pt x="0" y="0"/>
                </a:moveTo>
                <a:lnTo>
                  <a:pt x="5737986" y="0"/>
                </a:lnTo>
              </a:path>
            </a:pathLst>
          </a:custGeom>
          <a:ln w="9144">
            <a:solidFill>
              <a:srgbClr val="54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7368" y="4198620"/>
            <a:ext cx="5738495" cy="0"/>
          </a:xfrm>
          <a:custGeom>
            <a:avLst/>
            <a:gdLst/>
            <a:ahLst/>
            <a:cxnLst/>
            <a:rect l="l" t="t" r="r" b="b"/>
            <a:pathLst>
              <a:path w="5738495">
                <a:moveTo>
                  <a:pt x="0" y="0"/>
                </a:moveTo>
                <a:lnTo>
                  <a:pt x="5737986" y="0"/>
                </a:lnTo>
              </a:path>
            </a:pathLst>
          </a:custGeom>
          <a:ln w="9144">
            <a:solidFill>
              <a:srgbClr val="54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75332" y="2901696"/>
            <a:ext cx="1072895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87269" y="3315715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80" dirty="0">
                <a:solidFill>
                  <a:srgbClr val="1A8DC8"/>
                </a:solidFill>
                <a:latin typeface="Arial"/>
                <a:cs typeface="Arial"/>
              </a:rPr>
              <a:t>Fabriquer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275332" y="4622291"/>
            <a:ext cx="1072895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68042" y="5036311"/>
            <a:ext cx="484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40" dirty="0">
                <a:solidFill>
                  <a:srgbClr val="1A8DC8"/>
                </a:solidFill>
                <a:latin typeface="Arial"/>
                <a:cs typeface="Arial"/>
              </a:rPr>
              <a:t>V</a:t>
            </a:r>
            <a:r>
              <a:rPr sz="1200" b="1" spc="-13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r>
              <a:rPr sz="1200" b="1" spc="-70" dirty="0">
                <a:solidFill>
                  <a:srgbClr val="1A8DC8"/>
                </a:solidFill>
                <a:latin typeface="Arial"/>
                <a:cs typeface="Arial"/>
              </a:rPr>
              <a:t>n</a:t>
            </a:r>
            <a:r>
              <a:rPr sz="1200" b="1" spc="-105" dirty="0">
                <a:solidFill>
                  <a:srgbClr val="1A8DC8"/>
                </a:solidFill>
                <a:latin typeface="Arial"/>
                <a:cs typeface="Arial"/>
              </a:rPr>
              <a:t>d</a:t>
            </a:r>
            <a:r>
              <a:rPr sz="1200" b="1" spc="5" dirty="0">
                <a:solidFill>
                  <a:srgbClr val="1A8DC8"/>
                </a:solidFill>
                <a:latin typeface="Arial"/>
                <a:cs typeface="Arial"/>
              </a:rPr>
              <a:t>r</a:t>
            </a:r>
            <a:r>
              <a:rPr sz="1200" b="1" spc="-14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22421" y="5952744"/>
            <a:ext cx="5738495" cy="0"/>
          </a:xfrm>
          <a:custGeom>
            <a:avLst/>
            <a:gdLst/>
            <a:ahLst/>
            <a:cxnLst/>
            <a:rect l="l" t="t" r="r" b="b"/>
            <a:pathLst>
              <a:path w="5738495">
                <a:moveTo>
                  <a:pt x="0" y="0"/>
                </a:moveTo>
                <a:lnTo>
                  <a:pt x="5737986" y="0"/>
                </a:lnTo>
              </a:path>
            </a:pathLst>
          </a:custGeom>
          <a:ln w="9144">
            <a:solidFill>
              <a:srgbClr val="54D2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75F72549-2537-4D9E-9ABD-F423489DDA5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1392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90218" y="-36455"/>
            <a:ext cx="7280909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>
                <a:solidFill>
                  <a:srgbClr val="FFFFFF"/>
                </a:solidFill>
              </a:rPr>
              <a:t>STRATEGIE </a:t>
            </a:r>
            <a:r>
              <a:rPr spc="-5" dirty="0">
                <a:solidFill>
                  <a:srgbClr val="FFFFFF"/>
                </a:solidFill>
              </a:rPr>
              <a:t>DE </a:t>
            </a:r>
            <a:r>
              <a:rPr dirty="0">
                <a:solidFill>
                  <a:srgbClr val="FFFFFF"/>
                </a:solidFill>
              </a:rPr>
              <a:t>MONTÉE EN </a:t>
            </a:r>
            <a:r>
              <a:rPr spc="-5" dirty="0">
                <a:solidFill>
                  <a:srgbClr val="FFFFFF"/>
                </a:solidFill>
              </a:rPr>
              <a:t>PUISSANCE</a:t>
            </a:r>
            <a:r>
              <a:rPr spc="35" dirty="0">
                <a:solidFill>
                  <a:srgbClr val="FFFFFF"/>
                </a:solidFill>
              </a:rPr>
              <a:t> </a:t>
            </a:r>
            <a:r>
              <a:rPr spc="-5" dirty="0">
                <a:solidFill>
                  <a:srgbClr val="FFFFFF"/>
                </a:solidFill>
              </a:rPr>
              <a:t>INDUSTRIELLE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13119" y="5782158"/>
            <a:ext cx="38315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150" dirty="0">
                <a:solidFill>
                  <a:srgbClr val="1A8DC8"/>
                </a:solidFill>
                <a:latin typeface="Arial"/>
                <a:cs typeface="Arial"/>
              </a:rPr>
              <a:t>Equipement </a:t>
            </a:r>
            <a:r>
              <a:rPr b="1" spc="-100" dirty="0">
                <a:solidFill>
                  <a:srgbClr val="1A8DC8"/>
                </a:solidFill>
                <a:latin typeface="Arial"/>
                <a:cs typeface="Arial"/>
              </a:rPr>
              <a:t>industriel facile </a:t>
            </a:r>
            <a:r>
              <a:rPr b="1" spc="-160" dirty="0">
                <a:solidFill>
                  <a:srgbClr val="1A8DC8"/>
                </a:solidFill>
                <a:latin typeface="Arial"/>
                <a:cs typeface="Arial"/>
              </a:rPr>
              <a:t>à</a:t>
            </a:r>
            <a:r>
              <a:rPr b="1" spc="9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100" dirty="0">
                <a:solidFill>
                  <a:srgbClr val="1A8DC8"/>
                </a:solidFill>
                <a:latin typeface="Arial"/>
                <a:cs typeface="Arial"/>
              </a:rPr>
              <a:t>dupliquer</a:t>
            </a:r>
            <a:endParaRPr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515856" y="83820"/>
            <a:ext cx="1072896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93605" y="470153"/>
            <a:ext cx="64389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80" dirty="0">
                <a:solidFill>
                  <a:srgbClr val="1A8DC8"/>
                </a:solidFill>
                <a:latin typeface="Arial"/>
                <a:cs typeface="Arial"/>
              </a:rPr>
              <a:t>Fabriquer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6297" y="5743955"/>
            <a:ext cx="720851" cy="7208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556884" y="5887924"/>
            <a:ext cx="527050" cy="1513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900" b="1" spc="-35" dirty="0">
                <a:solidFill>
                  <a:srgbClr val="1A8DC8"/>
                </a:solidFill>
                <a:latin typeface="Arial"/>
                <a:cs typeface="Arial"/>
              </a:rPr>
              <a:t>Dupliquer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784007" y="1160525"/>
            <a:ext cx="254508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84007" y="1892045"/>
            <a:ext cx="254508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41208" y="2314194"/>
            <a:ext cx="164591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4007" y="2980182"/>
            <a:ext cx="254508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41208" y="3402329"/>
            <a:ext cx="164591" cy="1600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84007" y="4013453"/>
            <a:ext cx="254508" cy="266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41208" y="4435603"/>
            <a:ext cx="164591" cy="160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41208" y="4737354"/>
            <a:ext cx="164591" cy="1600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228495" y="1157097"/>
            <a:ext cx="7661275" cy="36452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spc="-145" dirty="0">
                <a:solidFill>
                  <a:srgbClr val="1A8DC8"/>
                </a:solidFill>
                <a:latin typeface="Arial"/>
                <a:cs typeface="Arial"/>
              </a:rPr>
              <a:t>Une </a:t>
            </a:r>
            <a:r>
              <a:rPr sz="2000" b="1" spc="-155" dirty="0">
                <a:solidFill>
                  <a:srgbClr val="1A8DC8"/>
                </a:solidFill>
                <a:latin typeface="Arial"/>
                <a:cs typeface="Arial"/>
              </a:rPr>
              <a:t>capacité </a:t>
            </a:r>
            <a:r>
              <a:rPr sz="2000" b="1" spc="-75" dirty="0">
                <a:solidFill>
                  <a:srgbClr val="1A8DC8"/>
                </a:solidFill>
                <a:latin typeface="Arial"/>
                <a:cs typeface="Arial"/>
              </a:rPr>
              <a:t>initiale </a:t>
            </a:r>
            <a:r>
              <a:rPr sz="2000" b="1" spc="-204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2000" b="1" spc="-25" dirty="0">
                <a:solidFill>
                  <a:srgbClr val="1A8DC8"/>
                </a:solidFill>
                <a:latin typeface="Arial"/>
                <a:cs typeface="Arial"/>
              </a:rPr>
              <a:t>500k </a:t>
            </a:r>
            <a:r>
              <a:rPr sz="2000" b="1" spc="-175" dirty="0">
                <a:solidFill>
                  <a:srgbClr val="1A8DC8"/>
                </a:solidFill>
                <a:latin typeface="Arial"/>
                <a:cs typeface="Arial"/>
              </a:rPr>
              <a:t>à </a:t>
            </a:r>
            <a:r>
              <a:rPr sz="2000" b="1" spc="-10" dirty="0">
                <a:solidFill>
                  <a:srgbClr val="1A8DC8"/>
                </a:solidFill>
                <a:latin typeface="Arial"/>
                <a:cs typeface="Arial"/>
              </a:rPr>
              <a:t>2 </a:t>
            </a:r>
            <a:r>
              <a:rPr sz="2000" b="1" spc="105" dirty="0">
                <a:solidFill>
                  <a:srgbClr val="1A8DC8"/>
                </a:solidFill>
                <a:latin typeface="Arial"/>
                <a:cs typeface="Arial"/>
              </a:rPr>
              <a:t>M </a:t>
            </a:r>
            <a:r>
              <a:rPr sz="2000" b="1" spc="-150" dirty="0">
                <a:solidFill>
                  <a:srgbClr val="1A8DC8"/>
                </a:solidFill>
                <a:latin typeface="Arial"/>
                <a:cs typeface="Arial"/>
              </a:rPr>
              <a:t>unités </a:t>
            </a:r>
            <a:r>
              <a:rPr sz="2000" b="1" spc="-105" dirty="0">
                <a:solidFill>
                  <a:srgbClr val="1A8DC8"/>
                </a:solidFill>
                <a:latin typeface="Arial"/>
                <a:cs typeface="Arial"/>
              </a:rPr>
              <a:t>/an, </a:t>
            </a:r>
            <a:r>
              <a:rPr sz="2000" b="1" spc="-195" dirty="0">
                <a:solidFill>
                  <a:srgbClr val="1A8DC8"/>
                </a:solidFill>
                <a:latin typeface="Arial"/>
                <a:cs typeface="Arial"/>
              </a:rPr>
              <a:t>selon </a:t>
            </a:r>
            <a:r>
              <a:rPr sz="2000" b="1" spc="-200" dirty="0">
                <a:solidFill>
                  <a:srgbClr val="1A8DC8"/>
                </a:solidFill>
                <a:latin typeface="Arial"/>
                <a:cs typeface="Arial"/>
              </a:rPr>
              <a:t>les</a:t>
            </a:r>
            <a:r>
              <a:rPr sz="2000" b="1" spc="-15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1A8DC8"/>
                </a:solidFill>
                <a:latin typeface="Arial"/>
                <a:cs typeface="Arial"/>
              </a:rPr>
              <a:t>ateliers</a:t>
            </a:r>
            <a:endParaRPr sz="2000" dirty="0">
              <a:latin typeface="Arial"/>
              <a:cs typeface="Arial"/>
            </a:endParaRPr>
          </a:p>
          <a:p>
            <a:pPr>
              <a:spcBef>
                <a:spcPts val="25"/>
              </a:spcBef>
            </a:pPr>
            <a:endParaRPr sz="2900" dirty="0">
              <a:latin typeface="Arial"/>
              <a:cs typeface="Arial"/>
            </a:endParaRPr>
          </a:p>
          <a:p>
            <a:pPr marL="12700"/>
            <a:r>
              <a:rPr sz="2000" b="1" spc="-195" dirty="0">
                <a:solidFill>
                  <a:srgbClr val="1A8DC8"/>
                </a:solidFill>
                <a:latin typeface="Arial"/>
                <a:cs typeface="Arial"/>
              </a:rPr>
              <a:t>Surfaces </a:t>
            </a:r>
            <a:r>
              <a:rPr sz="2000" b="1" spc="-175" dirty="0">
                <a:solidFill>
                  <a:srgbClr val="1A8DC8"/>
                </a:solidFill>
                <a:latin typeface="Arial"/>
                <a:cs typeface="Arial"/>
              </a:rPr>
              <a:t>disponibles </a:t>
            </a:r>
            <a:r>
              <a:rPr sz="2000" b="1" spc="-120" dirty="0">
                <a:solidFill>
                  <a:srgbClr val="1A8DC8"/>
                </a:solidFill>
                <a:latin typeface="Arial"/>
                <a:cs typeface="Arial"/>
              </a:rPr>
              <a:t>pour </a:t>
            </a:r>
            <a:r>
              <a:rPr sz="2000" b="1" spc="-135" dirty="0">
                <a:solidFill>
                  <a:srgbClr val="1A8DC8"/>
                </a:solidFill>
                <a:latin typeface="Arial"/>
                <a:cs typeface="Arial"/>
              </a:rPr>
              <a:t>monter </a:t>
            </a:r>
            <a:r>
              <a:rPr sz="2000" b="1" spc="-170" dirty="0">
                <a:solidFill>
                  <a:srgbClr val="1A8DC8"/>
                </a:solidFill>
                <a:latin typeface="Arial"/>
                <a:cs typeface="Arial"/>
              </a:rPr>
              <a:t>en </a:t>
            </a:r>
            <a:r>
              <a:rPr sz="2000" b="1" spc="-195" dirty="0">
                <a:solidFill>
                  <a:srgbClr val="1A8DC8"/>
                </a:solidFill>
                <a:latin typeface="Arial"/>
                <a:cs typeface="Arial"/>
              </a:rPr>
              <a:t>puissance </a:t>
            </a:r>
            <a:r>
              <a:rPr sz="2000" b="1" spc="-160" dirty="0">
                <a:solidFill>
                  <a:srgbClr val="1A8DC8"/>
                </a:solidFill>
                <a:latin typeface="Arial"/>
                <a:cs typeface="Arial"/>
              </a:rPr>
              <a:t>jusqu'à </a:t>
            </a:r>
            <a:r>
              <a:rPr sz="2000" b="1" spc="-10" dirty="0">
                <a:solidFill>
                  <a:srgbClr val="1A8DC8"/>
                </a:solidFill>
                <a:latin typeface="Arial"/>
                <a:cs typeface="Arial"/>
              </a:rPr>
              <a:t>6 </a:t>
            </a:r>
            <a:r>
              <a:rPr sz="2000" b="1" spc="105" dirty="0">
                <a:solidFill>
                  <a:srgbClr val="1A8DC8"/>
                </a:solidFill>
                <a:latin typeface="Arial"/>
                <a:cs typeface="Arial"/>
              </a:rPr>
              <a:t>M </a:t>
            </a:r>
            <a:r>
              <a:rPr sz="2000" b="1" spc="-155" dirty="0">
                <a:solidFill>
                  <a:srgbClr val="1A8DC8"/>
                </a:solidFill>
                <a:latin typeface="Arial"/>
                <a:cs typeface="Arial"/>
              </a:rPr>
              <a:t>unités </a:t>
            </a:r>
            <a:r>
              <a:rPr sz="2000" b="1" dirty="0">
                <a:solidFill>
                  <a:srgbClr val="1A8DC8"/>
                </a:solidFill>
                <a:latin typeface="Arial"/>
                <a:cs typeface="Arial"/>
              </a:rPr>
              <a:t>/</a:t>
            </a:r>
            <a:r>
              <a:rPr sz="2000" b="1" spc="32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1A8DC8"/>
                </a:solidFill>
                <a:latin typeface="Arial"/>
                <a:cs typeface="Arial"/>
              </a:rPr>
              <a:t>an</a:t>
            </a:r>
            <a:endParaRPr sz="2000" dirty="0">
              <a:latin typeface="Arial"/>
              <a:cs typeface="Arial"/>
            </a:endParaRPr>
          </a:p>
          <a:p>
            <a:pPr marL="469900">
              <a:spcBef>
                <a:spcPts val="295"/>
              </a:spcBef>
            </a:pPr>
            <a:r>
              <a:rPr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Progressivement, </a:t>
            </a:r>
            <a:r>
              <a:rPr spc="-175" dirty="0">
                <a:solidFill>
                  <a:srgbClr val="615858"/>
                </a:solidFill>
                <a:latin typeface="Lucida Sans Unicode"/>
                <a:cs typeface="Lucida Sans Unicode"/>
              </a:rPr>
              <a:t>selon </a:t>
            </a:r>
            <a:r>
              <a:rPr spc="-170" dirty="0">
                <a:solidFill>
                  <a:srgbClr val="615858"/>
                </a:solidFill>
                <a:latin typeface="Lucida Sans Unicode"/>
                <a:cs typeface="Lucida Sans Unicode"/>
              </a:rPr>
              <a:t>les </a:t>
            </a:r>
            <a:r>
              <a:rPr spc="-195" dirty="0">
                <a:solidFill>
                  <a:srgbClr val="615858"/>
                </a:solidFill>
                <a:latin typeface="Lucida Sans Unicode"/>
                <a:cs typeface="Lucida Sans Unicode"/>
              </a:rPr>
              <a:t>besoins</a:t>
            </a:r>
            <a:r>
              <a:rPr spc="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commerciaux</a:t>
            </a:r>
            <a:endParaRPr dirty="0">
              <a:latin typeface="Lucida Sans Unicode"/>
              <a:cs typeface="Lucida Sans Unicode"/>
            </a:endParaRPr>
          </a:p>
          <a:p>
            <a:pPr>
              <a:spcBef>
                <a:spcPts val="25"/>
              </a:spcBef>
            </a:pPr>
            <a:endParaRPr sz="2400" dirty="0">
              <a:latin typeface="Lucida Sans Unicode"/>
              <a:cs typeface="Lucida Sans Unicode"/>
            </a:endParaRPr>
          </a:p>
          <a:p>
            <a:pPr marL="12700">
              <a:spcBef>
                <a:spcPts val="5"/>
              </a:spcBef>
            </a:pPr>
            <a:r>
              <a:rPr sz="2000" b="1" spc="-130" dirty="0">
                <a:solidFill>
                  <a:srgbClr val="1A8DC8"/>
                </a:solidFill>
                <a:latin typeface="Arial"/>
                <a:cs typeface="Arial"/>
              </a:rPr>
              <a:t>Facilité </a:t>
            </a:r>
            <a:r>
              <a:rPr sz="2000" b="1" spc="-204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2000" b="1" spc="-114" dirty="0">
                <a:solidFill>
                  <a:srgbClr val="1A8DC8"/>
                </a:solidFill>
                <a:latin typeface="Arial"/>
                <a:cs typeface="Arial"/>
              </a:rPr>
              <a:t>duplication </a:t>
            </a:r>
            <a:r>
              <a:rPr sz="2000" b="1" spc="-260" dirty="0">
                <a:solidFill>
                  <a:srgbClr val="1A8DC8"/>
                </a:solidFill>
                <a:latin typeface="Arial"/>
                <a:cs typeface="Arial"/>
              </a:rPr>
              <a:t>des </a:t>
            </a:r>
            <a:r>
              <a:rPr sz="2000" b="1" spc="-175" dirty="0">
                <a:solidFill>
                  <a:srgbClr val="1A8DC8"/>
                </a:solidFill>
                <a:latin typeface="Arial"/>
                <a:cs typeface="Arial"/>
              </a:rPr>
              <a:t>équipements</a:t>
            </a:r>
            <a:r>
              <a:rPr sz="2000" b="1" spc="-35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65" dirty="0">
                <a:solidFill>
                  <a:srgbClr val="1A8DC8"/>
                </a:solidFill>
                <a:latin typeface="Arial"/>
                <a:cs typeface="Arial"/>
              </a:rPr>
              <a:t>existants</a:t>
            </a:r>
            <a:endParaRPr sz="2000" dirty="0">
              <a:latin typeface="Arial"/>
              <a:cs typeface="Arial"/>
            </a:endParaRPr>
          </a:p>
          <a:p>
            <a:pPr marL="469900">
              <a:spcBef>
                <a:spcPts val="295"/>
              </a:spcBef>
            </a:pPr>
            <a:r>
              <a:rPr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Réduction </a:t>
            </a:r>
            <a:r>
              <a:rPr spc="-225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risques </a:t>
            </a:r>
            <a:r>
              <a:rPr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techniques </a:t>
            </a:r>
            <a:r>
              <a:rPr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et</a:t>
            </a:r>
            <a:r>
              <a:rPr spc="2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financiers</a:t>
            </a:r>
            <a:endParaRPr dirty="0">
              <a:latin typeface="Lucida Sans Unicode"/>
              <a:cs typeface="Lucida Sans Unicode"/>
            </a:endParaRPr>
          </a:p>
          <a:p>
            <a:pPr>
              <a:spcBef>
                <a:spcPts val="50"/>
              </a:spcBef>
            </a:pPr>
            <a:endParaRPr sz="2100" dirty="0">
              <a:latin typeface="Lucida Sans Unicode"/>
              <a:cs typeface="Lucida Sans Unicode"/>
            </a:endParaRPr>
          </a:p>
          <a:p>
            <a:pPr marL="12700"/>
            <a:r>
              <a:rPr sz="2000" b="1" spc="-170" dirty="0">
                <a:solidFill>
                  <a:srgbClr val="1A8DC8"/>
                </a:solidFill>
                <a:latin typeface="Arial"/>
                <a:cs typeface="Arial"/>
              </a:rPr>
              <a:t>Au </a:t>
            </a:r>
            <a:r>
              <a:rPr sz="2000" b="1" spc="-200" dirty="0">
                <a:solidFill>
                  <a:srgbClr val="1A8DC8"/>
                </a:solidFill>
                <a:latin typeface="Arial"/>
                <a:cs typeface="Arial"/>
              </a:rPr>
              <a:t>stade </a:t>
            </a:r>
            <a:r>
              <a:rPr sz="2000" b="1" spc="-204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2000" b="1" spc="-105" dirty="0">
                <a:solidFill>
                  <a:srgbClr val="1A8DC8"/>
                </a:solidFill>
                <a:latin typeface="Arial"/>
                <a:cs typeface="Arial"/>
              </a:rPr>
              <a:t>maturité, </a:t>
            </a:r>
            <a:r>
              <a:rPr sz="2000" b="1" spc="-180" dirty="0">
                <a:solidFill>
                  <a:srgbClr val="1A8DC8"/>
                </a:solidFill>
                <a:latin typeface="Arial"/>
                <a:cs typeface="Arial"/>
              </a:rPr>
              <a:t>mais </a:t>
            </a:r>
            <a:r>
              <a:rPr sz="2000" b="1" spc="-135" dirty="0">
                <a:solidFill>
                  <a:srgbClr val="1A8DC8"/>
                </a:solidFill>
                <a:latin typeface="Arial"/>
                <a:cs typeface="Arial"/>
              </a:rPr>
              <a:t>avant saturation </a:t>
            </a:r>
            <a:r>
              <a:rPr sz="2000" b="1" spc="-254" dirty="0">
                <a:solidFill>
                  <a:srgbClr val="1A8DC8"/>
                </a:solidFill>
                <a:latin typeface="Arial"/>
                <a:cs typeface="Arial"/>
              </a:rPr>
              <a:t>des </a:t>
            </a:r>
            <a:r>
              <a:rPr sz="2000" b="1" spc="-175" dirty="0">
                <a:solidFill>
                  <a:srgbClr val="1A8DC8"/>
                </a:solidFill>
                <a:latin typeface="Arial"/>
                <a:cs typeface="Arial"/>
              </a:rPr>
              <a:t>équipements</a:t>
            </a:r>
            <a:r>
              <a:rPr sz="2000" b="1" spc="-5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260" dirty="0">
                <a:solidFill>
                  <a:srgbClr val="1A8DC8"/>
                </a:solidFill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 marL="469900">
              <a:spcBef>
                <a:spcPts val="300"/>
              </a:spcBef>
            </a:pPr>
            <a:r>
              <a:rPr spc="-165" dirty="0" err="1">
                <a:solidFill>
                  <a:srgbClr val="615858"/>
                </a:solidFill>
                <a:latin typeface="Lucida Sans Unicode"/>
                <a:cs typeface="Lucida Sans Unicode"/>
              </a:rPr>
              <a:t>Développement</a:t>
            </a:r>
            <a:r>
              <a:rPr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pc="-180" dirty="0">
                <a:solidFill>
                  <a:srgbClr val="615858"/>
                </a:solidFill>
                <a:latin typeface="Lucida Sans Unicode"/>
                <a:cs typeface="Lucida Sans Unicode"/>
              </a:rPr>
              <a:t>d'équipements </a:t>
            </a:r>
            <a:r>
              <a:rPr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plus</a:t>
            </a:r>
            <a:r>
              <a:rPr spc="-3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pc="-180" dirty="0">
                <a:solidFill>
                  <a:srgbClr val="615858"/>
                </a:solidFill>
                <a:latin typeface="Lucida Sans Unicode"/>
                <a:cs typeface="Lucida Sans Unicode"/>
              </a:rPr>
              <a:t>automatisés</a:t>
            </a:r>
            <a:endParaRPr dirty="0">
              <a:latin typeface="Lucida Sans Unicode"/>
              <a:cs typeface="Lucida Sans Unicode"/>
            </a:endParaRPr>
          </a:p>
          <a:p>
            <a:pPr marL="469900">
              <a:spcBef>
                <a:spcPts val="215"/>
              </a:spcBef>
            </a:pPr>
            <a:r>
              <a:rPr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Nouvelle </a:t>
            </a:r>
            <a:r>
              <a:rPr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infrastructure </a:t>
            </a:r>
            <a:r>
              <a:rPr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dédiée: </a:t>
            </a:r>
            <a:r>
              <a:rPr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GRAY </a:t>
            </a:r>
            <a:r>
              <a:rPr spc="-180" dirty="0">
                <a:solidFill>
                  <a:srgbClr val="615858"/>
                </a:solidFill>
                <a:latin typeface="Lucida Sans Unicode"/>
                <a:cs typeface="Lucida Sans Unicode"/>
              </a:rPr>
              <a:t>2, </a:t>
            </a:r>
            <a:r>
              <a:rPr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projet </a:t>
            </a:r>
            <a:r>
              <a:rPr spc="-210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nouvelle </a:t>
            </a:r>
            <a:r>
              <a:rPr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usine </a:t>
            </a:r>
            <a:r>
              <a:rPr spc="-210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6000</a:t>
            </a:r>
            <a:r>
              <a:rPr spc="23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m²</a:t>
            </a:r>
            <a:endParaRPr dirty="0">
              <a:latin typeface="Lucida Sans Unicode"/>
              <a:cs typeface="Lucida Sans Unicode"/>
            </a:endParaRP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D9C2E4B2-6932-4265-AC86-FA9C6654B3C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9845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441" y="461264"/>
            <a:ext cx="5278755" cy="39116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</a:rPr>
              <a:t>APPROCHE</a:t>
            </a:r>
            <a:r>
              <a:rPr sz="2400" spc="-9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COMMERCIALE</a:t>
            </a:r>
            <a:endParaRPr sz="2400" dirty="0"/>
          </a:p>
        </p:txBody>
      </p:sp>
      <p:sp>
        <p:nvSpPr>
          <p:cNvPr id="3" name="object 3"/>
          <p:cNvSpPr/>
          <p:nvPr/>
        </p:nvSpPr>
        <p:spPr>
          <a:xfrm>
            <a:off x="9520428" y="73152"/>
            <a:ext cx="1072896" cy="1072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776586" y="465583"/>
            <a:ext cx="561340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b="1" spc="-55" dirty="0">
                <a:solidFill>
                  <a:srgbClr val="1A8DC8"/>
                </a:solidFill>
                <a:latin typeface="Arial"/>
                <a:cs typeface="Arial"/>
              </a:rPr>
              <a:t>V</a:t>
            </a:r>
            <a:r>
              <a:rPr sz="1400" b="1" spc="-160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r>
              <a:rPr sz="1400" b="1" spc="-65" dirty="0">
                <a:solidFill>
                  <a:srgbClr val="1A8DC8"/>
                </a:solidFill>
                <a:latin typeface="Arial"/>
                <a:cs typeface="Arial"/>
              </a:rPr>
              <a:t>n</a:t>
            </a:r>
            <a:r>
              <a:rPr sz="1400" b="1" spc="-70" dirty="0">
                <a:solidFill>
                  <a:srgbClr val="1A8DC8"/>
                </a:solidFill>
                <a:latin typeface="Arial"/>
                <a:cs typeface="Arial"/>
              </a:rPr>
              <a:t>d</a:t>
            </a:r>
            <a:r>
              <a:rPr sz="1400" b="1" spc="-30" dirty="0">
                <a:solidFill>
                  <a:srgbClr val="1A8DC8"/>
                </a:solidFill>
                <a:latin typeface="Arial"/>
                <a:cs typeface="Arial"/>
              </a:rPr>
              <a:t>r</a:t>
            </a:r>
            <a:r>
              <a:rPr sz="1400" b="1" spc="-16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3014" y="3481196"/>
            <a:ext cx="23488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7555" marR="5080" indent="-745490">
              <a:spcBef>
                <a:spcPts val="100"/>
              </a:spcBef>
            </a:pPr>
            <a:r>
              <a:rPr b="1" spc="-155" dirty="0">
                <a:solidFill>
                  <a:srgbClr val="1A8DC8"/>
                </a:solidFill>
                <a:latin typeface="Arial"/>
                <a:cs typeface="Arial"/>
              </a:rPr>
              <a:t>Sélection </a:t>
            </a:r>
            <a:r>
              <a:rPr b="1" spc="-229" dirty="0">
                <a:solidFill>
                  <a:srgbClr val="1A8DC8"/>
                </a:solidFill>
                <a:latin typeface="Arial"/>
                <a:cs typeface="Arial"/>
              </a:rPr>
              <a:t>des </a:t>
            </a:r>
            <a:r>
              <a:rPr b="1" spc="-125" dirty="0">
                <a:solidFill>
                  <a:srgbClr val="1A8DC8"/>
                </a:solidFill>
                <a:latin typeface="Arial"/>
                <a:cs typeface="Arial"/>
              </a:rPr>
              <a:t>partenaires  </a:t>
            </a:r>
            <a:r>
              <a:rPr b="1" spc="-200" dirty="0">
                <a:solidFill>
                  <a:srgbClr val="1A8DC8"/>
                </a:solidFill>
                <a:latin typeface="Arial"/>
                <a:cs typeface="Arial"/>
              </a:rPr>
              <a:t>possibles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91685" y="3451860"/>
            <a:ext cx="2167255" cy="596317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marL="410209" marR="130810" indent="-276225">
              <a:spcBef>
                <a:spcPts val="330"/>
              </a:spcBef>
            </a:pPr>
            <a:r>
              <a:rPr b="1" spc="-130" dirty="0">
                <a:solidFill>
                  <a:srgbClr val="1A8DC8"/>
                </a:solidFill>
                <a:latin typeface="Arial"/>
                <a:cs typeface="Arial"/>
              </a:rPr>
              <a:t>Négociation d’offres  </a:t>
            </a:r>
            <a:r>
              <a:rPr b="1" spc="-140" dirty="0">
                <a:solidFill>
                  <a:srgbClr val="1A8DC8"/>
                </a:solidFill>
                <a:latin typeface="Arial"/>
                <a:cs typeface="Arial"/>
              </a:rPr>
              <a:t>non </a:t>
            </a:r>
            <a:r>
              <a:rPr b="1" spc="-254" dirty="0">
                <a:solidFill>
                  <a:srgbClr val="1A8DC8"/>
                </a:solidFill>
                <a:latin typeface="Arial"/>
                <a:cs typeface="Arial"/>
              </a:rPr>
              <a:t>« </a:t>
            </a:r>
            <a:r>
              <a:rPr b="1" spc="-130" dirty="0">
                <a:solidFill>
                  <a:srgbClr val="1A8DC8"/>
                </a:solidFill>
                <a:latin typeface="Arial"/>
                <a:cs typeface="Arial"/>
              </a:rPr>
              <a:t>liantes</a:t>
            </a:r>
            <a:r>
              <a:rPr b="1" spc="-4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254" dirty="0">
                <a:solidFill>
                  <a:srgbClr val="1A8DC8"/>
                </a:solidFill>
                <a:latin typeface="Arial"/>
                <a:cs typeface="Arial"/>
              </a:rPr>
              <a:t>»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0229" y="3465577"/>
            <a:ext cx="2364105" cy="582211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709930" marR="131445" indent="-571500">
              <a:spcBef>
                <a:spcPts val="220"/>
              </a:spcBef>
            </a:pPr>
            <a:r>
              <a:rPr b="1" spc="-135" dirty="0">
                <a:solidFill>
                  <a:srgbClr val="1A8DC8"/>
                </a:solidFill>
                <a:latin typeface="Arial"/>
                <a:cs typeface="Arial"/>
              </a:rPr>
              <a:t>Signature </a:t>
            </a:r>
            <a:r>
              <a:rPr b="1" spc="-100" dirty="0">
                <a:solidFill>
                  <a:srgbClr val="1A8DC8"/>
                </a:solidFill>
                <a:latin typeface="Arial"/>
                <a:cs typeface="Arial"/>
              </a:rPr>
              <a:t>d’un </a:t>
            </a:r>
            <a:r>
              <a:rPr b="1" spc="-150" dirty="0">
                <a:solidFill>
                  <a:srgbClr val="1A8DC8"/>
                </a:solidFill>
                <a:latin typeface="Arial"/>
                <a:cs typeface="Arial"/>
              </a:rPr>
              <a:t>accord  </a:t>
            </a:r>
            <a:r>
              <a:rPr b="1" spc="-180" dirty="0">
                <a:solidFill>
                  <a:srgbClr val="1A8DC8"/>
                </a:solidFill>
                <a:latin typeface="Arial"/>
                <a:cs typeface="Arial"/>
              </a:rPr>
              <a:t>de</a:t>
            </a:r>
            <a:r>
              <a:rPr b="1" spc="-6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b="1" spc="-130" dirty="0">
                <a:solidFill>
                  <a:srgbClr val="1A8DC8"/>
                </a:solidFill>
                <a:latin typeface="Arial"/>
                <a:cs typeface="Arial"/>
              </a:rPr>
              <a:t>licence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09217" y="4250435"/>
            <a:ext cx="2982595" cy="807720"/>
          </a:xfrm>
          <a:custGeom>
            <a:avLst/>
            <a:gdLst/>
            <a:ahLst/>
            <a:cxnLst/>
            <a:rect l="l" t="t" r="r" b="b"/>
            <a:pathLst>
              <a:path w="2982595" h="807720">
                <a:moveTo>
                  <a:pt x="0" y="807719"/>
                </a:moveTo>
                <a:lnTo>
                  <a:pt x="2982468" y="807719"/>
                </a:lnTo>
                <a:lnTo>
                  <a:pt x="2982468" y="0"/>
                </a:lnTo>
                <a:lnTo>
                  <a:pt x="0" y="0"/>
                </a:lnTo>
                <a:lnTo>
                  <a:pt x="0" y="807719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88870" y="4297757"/>
            <a:ext cx="230759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14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Directe </a:t>
            </a:r>
            <a:r>
              <a:rPr sz="14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et </a:t>
            </a:r>
            <a:r>
              <a:rPr sz="1400" spc="-65" dirty="0">
                <a:solidFill>
                  <a:srgbClr val="615858"/>
                </a:solidFill>
                <a:latin typeface="Lucida Sans Unicode"/>
                <a:cs typeface="Lucida Sans Unicode"/>
              </a:rPr>
              <a:t>via </a:t>
            </a:r>
            <a:r>
              <a:rPr sz="1400" spc="-175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4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« </a:t>
            </a:r>
            <a:r>
              <a:rPr sz="14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courtiers</a:t>
            </a:r>
            <a:r>
              <a:rPr sz="14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»</a:t>
            </a:r>
            <a:endParaRPr sz="1400">
              <a:latin typeface="Lucida Sans Unicode"/>
              <a:cs typeface="Lucida Sans Unicode"/>
            </a:endParaRPr>
          </a:p>
          <a:p>
            <a:pPr marL="12700">
              <a:spcBef>
                <a:spcPts val="5"/>
              </a:spcBef>
            </a:pPr>
            <a:r>
              <a:rPr sz="14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Par</a:t>
            </a:r>
            <a:r>
              <a:rPr sz="14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produits/pays</a:t>
            </a:r>
            <a:endParaRPr sz="1400">
              <a:latin typeface="Lucida Sans Unicode"/>
              <a:cs typeface="Lucida Sans Unicode"/>
            </a:endParaRPr>
          </a:p>
          <a:p>
            <a:pPr marL="12700"/>
            <a:r>
              <a:rPr sz="14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Basée </a:t>
            </a:r>
            <a:r>
              <a:rPr sz="14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sur </a:t>
            </a:r>
            <a:r>
              <a:rPr sz="14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un </a:t>
            </a:r>
            <a:r>
              <a:rPr sz="14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axe</a:t>
            </a:r>
            <a:r>
              <a:rPr sz="14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thérapeutique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34884" y="4407409"/>
            <a:ext cx="2573020" cy="542925"/>
          </a:xfrm>
          <a:custGeom>
            <a:avLst/>
            <a:gdLst/>
            <a:ahLst/>
            <a:cxnLst/>
            <a:rect l="l" t="t" r="r" b="b"/>
            <a:pathLst>
              <a:path w="2573020" h="542925">
                <a:moveTo>
                  <a:pt x="0" y="542544"/>
                </a:moveTo>
                <a:lnTo>
                  <a:pt x="2572512" y="542544"/>
                </a:lnTo>
                <a:lnTo>
                  <a:pt x="2572512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006588" y="4337050"/>
            <a:ext cx="22301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Publication </a:t>
            </a:r>
            <a:r>
              <a:rPr sz="14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d’un</a:t>
            </a:r>
            <a:r>
              <a:rPr sz="1400" spc="-21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communiqué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50197" y="4550409"/>
            <a:ext cx="6883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de</a:t>
            </a:r>
            <a:r>
              <a:rPr sz="1400" spc="-17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presse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639557" y="2581655"/>
            <a:ext cx="789431" cy="733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28132" y="2545079"/>
            <a:ext cx="1094232" cy="790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3367" y="2545080"/>
            <a:ext cx="911352" cy="774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90701" y="4366259"/>
            <a:ext cx="117347" cy="1173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86128" y="4596384"/>
            <a:ext cx="117347" cy="117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86128" y="4824984"/>
            <a:ext cx="117347" cy="117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781544" y="4421123"/>
            <a:ext cx="117348" cy="117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00373" y="3075433"/>
            <a:ext cx="612775" cy="391795"/>
          </a:xfrm>
          <a:custGeom>
            <a:avLst/>
            <a:gdLst/>
            <a:ahLst/>
            <a:cxnLst/>
            <a:rect l="l" t="t" r="r" b="b"/>
            <a:pathLst>
              <a:path w="612775" h="391795">
                <a:moveTo>
                  <a:pt x="416813" y="0"/>
                </a:moveTo>
                <a:lnTo>
                  <a:pt x="416813" y="97916"/>
                </a:lnTo>
                <a:lnTo>
                  <a:pt x="0" y="97916"/>
                </a:lnTo>
                <a:lnTo>
                  <a:pt x="0" y="293750"/>
                </a:lnTo>
                <a:lnTo>
                  <a:pt x="416813" y="293750"/>
                </a:lnTo>
                <a:lnTo>
                  <a:pt x="416813" y="391667"/>
                </a:lnTo>
                <a:lnTo>
                  <a:pt x="612648" y="195833"/>
                </a:lnTo>
                <a:lnTo>
                  <a:pt x="416813" y="0"/>
                </a:lnTo>
                <a:close/>
              </a:path>
            </a:pathLst>
          </a:custGeom>
          <a:solidFill>
            <a:srgbClr val="54D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70065" y="3032761"/>
            <a:ext cx="611505" cy="391795"/>
          </a:xfrm>
          <a:custGeom>
            <a:avLst/>
            <a:gdLst/>
            <a:ahLst/>
            <a:cxnLst/>
            <a:rect l="l" t="t" r="r" b="b"/>
            <a:pathLst>
              <a:path w="611504" h="391795">
                <a:moveTo>
                  <a:pt x="415289" y="0"/>
                </a:moveTo>
                <a:lnTo>
                  <a:pt x="415289" y="97916"/>
                </a:lnTo>
                <a:lnTo>
                  <a:pt x="0" y="97916"/>
                </a:lnTo>
                <a:lnTo>
                  <a:pt x="0" y="293750"/>
                </a:lnTo>
                <a:lnTo>
                  <a:pt x="415289" y="293750"/>
                </a:lnTo>
                <a:lnTo>
                  <a:pt x="415289" y="391667"/>
                </a:lnTo>
                <a:lnTo>
                  <a:pt x="611124" y="195834"/>
                </a:lnTo>
                <a:lnTo>
                  <a:pt x="415289" y="0"/>
                </a:lnTo>
                <a:close/>
              </a:path>
            </a:pathLst>
          </a:custGeom>
          <a:solidFill>
            <a:srgbClr val="54D2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18304" y="4370833"/>
            <a:ext cx="2573020" cy="542925"/>
          </a:xfrm>
          <a:custGeom>
            <a:avLst/>
            <a:gdLst/>
            <a:ahLst/>
            <a:cxnLst/>
            <a:rect l="l" t="t" r="r" b="b"/>
            <a:pathLst>
              <a:path w="2573020" h="542925">
                <a:moveTo>
                  <a:pt x="0" y="542544"/>
                </a:moveTo>
                <a:lnTo>
                  <a:pt x="2572512" y="542544"/>
                </a:lnTo>
                <a:lnTo>
                  <a:pt x="2572512" y="0"/>
                </a:lnTo>
                <a:lnTo>
                  <a:pt x="0" y="0"/>
                </a:lnTo>
                <a:lnTo>
                  <a:pt x="0" y="54254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091684" y="4370832"/>
            <a:ext cx="2199640" cy="266098"/>
          </a:xfrm>
          <a:prstGeom prst="rect">
            <a:avLst/>
          </a:prstGeom>
          <a:ln w="9144">
            <a:solidFill>
              <a:srgbClr val="FFFFFF"/>
            </a:solidFill>
          </a:ln>
        </p:spPr>
        <p:txBody>
          <a:bodyPr vert="horz" wrap="square" lIns="0" tIns="50165" rIns="0" bIns="0" rtlCol="0">
            <a:spAutoFit/>
          </a:bodyPr>
          <a:lstStyle/>
          <a:p>
            <a:pPr marL="360680">
              <a:spcBef>
                <a:spcPts val="395"/>
              </a:spcBef>
            </a:pPr>
            <a:r>
              <a:rPr sz="14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Due</a:t>
            </a:r>
            <a:r>
              <a:rPr sz="14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4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Diligences</a:t>
            </a:r>
            <a:endParaRPr sz="1400">
              <a:latin typeface="Lucida Sans Unicode"/>
              <a:cs typeface="Lucida Sans Unicod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135879" y="4495800"/>
            <a:ext cx="117348" cy="1173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Espace réservé du numéro de diapositive 25">
            <a:extLst>
              <a:ext uri="{FF2B5EF4-FFF2-40B4-BE49-F238E27FC236}">
                <a16:creationId xmlns:a16="http://schemas.microsoft.com/office/drawing/2014/main" id="{D67DD147-54B1-463A-84FD-259E61A9688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6758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440" y="491745"/>
            <a:ext cx="6268720" cy="33083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</a:rPr>
              <a:t>UN “PRICING POWER” LIÉ A LA </a:t>
            </a:r>
            <a:r>
              <a:rPr sz="2000" spc="-30" dirty="0">
                <a:solidFill>
                  <a:srgbClr val="FFFFFF"/>
                </a:solidFill>
              </a:rPr>
              <a:t>VALEUR</a:t>
            </a:r>
            <a:r>
              <a:rPr sz="2000" spc="-380" dirty="0">
                <a:solidFill>
                  <a:srgbClr val="FFFFFF"/>
                </a:solidFill>
              </a:rPr>
              <a:t> </a:t>
            </a:r>
            <a:r>
              <a:rPr lang="fr-FR" sz="2000" spc="-38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AJOUTÉE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983740" y="1837181"/>
            <a:ext cx="336804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spc="-125" dirty="0">
                <a:solidFill>
                  <a:srgbClr val="615858"/>
                </a:solidFill>
                <a:latin typeface="Arial"/>
                <a:cs typeface="Arial"/>
              </a:rPr>
              <a:t>Critères </a:t>
            </a:r>
            <a:r>
              <a:rPr sz="1600" b="1" spc="-114" dirty="0">
                <a:solidFill>
                  <a:srgbClr val="615858"/>
                </a:solidFill>
                <a:latin typeface="Arial"/>
                <a:cs typeface="Arial"/>
              </a:rPr>
              <a:t>d’évaluation </a:t>
            </a:r>
            <a:r>
              <a:rPr sz="1600" b="1" spc="-170" dirty="0">
                <a:solidFill>
                  <a:srgbClr val="615858"/>
                </a:solidFill>
                <a:latin typeface="Arial"/>
                <a:cs typeface="Arial"/>
              </a:rPr>
              <a:t>de </a:t>
            </a:r>
            <a:r>
              <a:rPr sz="1600" b="1" spc="-75" dirty="0">
                <a:solidFill>
                  <a:srgbClr val="615858"/>
                </a:solidFill>
                <a:latin typeface="Arial"/>
                <a:cs typeface="Arial"/>
              </a:rPr>
              <a:t>la </a:t>
            </a:r>
            <a:r>
              <a:rPr sz="1600" b="1" spc="-100" dirty="0">
                <a:solidFill>
                  <a:srgbClr val="615858"/>
                </a:solidFill>
                <a:latin typeface="Arial"/>
                <a:cs typeface="Arial"/>
              </a:rPr>
              <a:t>valeur</a:t>
            </a:r>
            <a:r>
              <a:rPr sz="1600" b="1" spc="-70" dirty="0">
                <a:solidFill>
                  <a:srgbClr val="615858"/>
                </a:solidFill>
                <a:latin typeface="Arial"/>
                <a:cs typeface="Arial"/>
              </a:rPr>
              <a:t> </a:t>
            </a:r>
            <a:r>
              <a:rPr sz="1600" b="1" spc="-135" dirty="0">
                <a:solidFill>
                  <a:srgbClr val="615858"/>
                </a:solidFill>
                <a:latin typeface="Arial"/>
                <a:cs typeface="Arial"/>
              </a:rPr>
              <a:t>ajoutée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96300" y="2719577"/>
            <a:ext cx="19050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96300" y="3304794"/>
            <a:ext cx="19050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6300" y="4377690"/>
            <a:ext cx="190500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40939" y="2715261"/>
            <a:ext cx="3020060" cy="19511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spc="-155" dirty="0">
                <a:solidFill>
                  <a:srgbClr val="1A8DC8"/>
                </a:solidFill>
                <a:latin typeface="Arial"/>
                <a:cs typeface="Arial"/>
              </a:rPr>
              <a:t>Vies</a:t>
            </a:r>
            <a:r>
              <a:rPr sz="1600" b="1" spc="-11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1600" b="1" spc="-204" dirty="0">
                <a:solidFill>
                  <a:srgbClr val="1A8DC8"/>
                </a:solidFill>
                <a:latin typeface="Arial"/>
                <a:cs typeface="Arial"/>
              </a:rPr>
              <a:t>sauvées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700" marR="5080">
              <a:spcBef>
                <a:spcPts val="5"/>
              </a:spcBef>
            </a:pPr>
            <a:r>
              <a:rPr sz="1600" b="1" spc="-150" dirty="0">
                <a:solidFill>
                  <a:srgbClr val="1A8DC8"/>
                </a:solidFill>
                <a:latin typeface="Arial"/>
                <a:cs typeface="Arial"/>
              </a:rPr>
              <a:t>Réduction </a:t>
            </a:r>
            <a:r>
              <a:rPr sz="1600" b="1" spc="-125" dirty="0">
                <a:solidFill>
                  <a:srgbClr val="1A8DC8"/>
                </a:solidFill>
                <a:latin typeface="Arial"/>
                <a:cs typeface="Arial"/>
              </a:rPr>
              <a:t>du </a:t>
            </a:r>
            <a:r>
              <a:rPr sz="1600" b="1" spc="-175" dirty="0">
                <a:solidFill>
                  <a:srgbClr val="1A8DC8"/>
                </a:solidFill>
                <a:latin typeface="Arial"/>
                <a:cs typeface="Arial"/>
              </a:rPr>
              <a:t>temps </a:t>
            </a:r>
            <a:r>
              <a:rPr sz="1600" b="1" spc="-130" dirty="0">
                <a:solidFill>
                  <a:srgbClr val="1A8DC8"/>
                </a:solidFill>
                <a:latin typeface="Arial"/>
                <a:cs typeface="Arial"/>
              </a:rPr>
              <a:t>d'hospitalisation  et </a:t>
            </a:r>
            <a:r>
              <a:rPr sz="1600" b="1" spc="-170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1600" b="1" spc="-75" dirty="0">
                <a:solidFill>
                  <a:srgbClr val="1A8DC8"/>
                </a:solidFill>
                <a:latin typeface="Arial"/>
                <a:cs typeface="Arial"/>
              </a:rPr>
              <a:t>la </a:t>
            </a:r>
            <a:r>
              <a:rPr sz="1600" b="1" spc="-120" dirty="0">
                <a:solidFill>
                  <a:srgbClr val="1A8DC8"/>
                </a:solidFill>
                <a:latin typeface="Arial"/>
                <a:cs typeface="Arial"/>
              </a:rPr>
              <a:t>mobilisation </a:t>
            </a:r>
            <a:r>
              <a:rPr sz="1600" b="1" spc="-125" dirty="0">
                <a:solidFill>
                  <a:srgbClr val="1A8DC8"/>
                </a:solidFill>
                <a:latin typeface="Arial"/>
                <a:cs typeface="Arial"/>
              </a:rPr>
              <a:t>du </a:t>
            </a:r>
            <a:r>
              <a:rPr sz="1600" b="1" spc="-145" dirty="0">
                <a:solidFill>
                  <a:srgbClr val="1A8DC8"/>
                </a:solidFill>
                <a:latin typeface="Arial"/>
                <a:cs typeface="Arial"/>
              </a:rPr>
              <a:t>personnel  </a:t>
            </a:r>
            <a:r>
              <a:rPr sz="1600" b="1" spc="-130" dirty="0">
                <a:solidFill>
                  <a:srgbClr val="1A8DC8"/>
                </a:solidFill>
                <a:latin typeface="Arial"/>
                <a:cs typeface="Arial"/>
              </a:rPr>
              <a:t>médical</a:t>
            </a:r>
            <a:endParaRPr sz="160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spcBef>
                <a:spcPts val="5"/>
              </a:spcBef>
            </a:pPr>
            <a:r>
              <a:rPr sz="1600" b="1" spc="-80" dirty="0">
                <a:solidFill>
                  <a:srgbClr val="1A8DC8"/>
                </a:solidFill>
                <a:latin typeface="Arial"/>
                <a:cs typeface="Arial"/>
              </a:rPr>
              <a:t>Meilleure </a:t>
            </a:r>
            <a:r>
              <a:rPr sz="1600" b="1" spc="-225" dirty="0">
                <a:solidFill>
                  <a:srgbClr val="1A8DC8"/>
                </a:solidFill>
                <a:latin typeface="Arial"/>
                <a:cs typeface="Arial"/>
              </a:rPr>
              <a:t>« </a:t>
            </a:r>
            <a:r>
              <a:rPr sz="1600" b="1" spc="-140" dirty="0">
                <a:solidFill>
                  <a:srgbClr val="1A8DC8"/>
                </a:solidFill>
                <a:latin typeface="Arial"/>
                <a:cs typeface="Arial"/>
              </a:rPr>
              <a:t>compliance</a:t>
            </a:r>
            <a:r>
              <a:rPr sz="1600" b="1" spc="-220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1600" b="1" spc="-225" dirty="0">
                <a:solidFill>
                  <a:srgbClr val="1A8DC8"/>
                </a:solidFill>
                <a:latin typeface="Arial"/>
                <a:cs typeface="Arial"/>
              </a:rPr>
              <a:t>»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689091" y="1569719"/>
            <a:ext cx="4904232" cy="3925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520428" y="73152"/>
            <a:ext cx="1072896" cy="1072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892411" y="473202"/>
            <a:ext cx="484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b="1" spc="-40" dirty="0">
                <a:solidFill>
                  <a:srgbClr val="1A8DC8"/>
                </a:solidFill>
                <a:latin typeface="Arial"/>
                <a:cs typeface="Arial"/>
              </a:rPr>
              <a:t>V</a:t>
            </a:r>
            <a:r>
              <a:rPr sz="1200" b="1" spc="-13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r>
              <a:rPr sz="1200" b="1" spc="-70" dirty="0">
                <a:solidFill>
                  <a:srgbClr val="1A8DC8"/>
                </a:solidFill>
                <a:latin typeface="Arial"/>
                <a:cs typeface="Arial"/>
              </a:rPr>
              <a:t>n</a:t>
            </a:r>
            <a:r>
              <a:rPr sz="1200" b="1" spc="-105" dirty="0">
                <a:solidFill>
                  <a:srgbClr val="1A8DC8"/>
                </a:solidFill>
                <a:latin typeface="Arial"/>
                <a:cs typeface="Arial"/>
              </a:rPr>
              <a:t>d</a:t>
            </a:r>
            <a:r>
              <a:rPr sz="1200" b="1" spc="5" dirty="0">
                <a:solidFill>
                  <a:srgbClr val="1A8DC8"/>
                </a:solidFill>
                <a:latin typeface="Arial"/>
                <a:cs typeface="Arial"/>
              </a:rPr>
              <a:t>r</a:t>
            </a:r>
            <a:r>
              <a:rPr sz="1200" b="1" spc="-145" dirty="0">
                <a:solidFill>
                  <a:srgbClr val="1A8DC8"/>
                </a:solidFill>
                <a:latin typeface="Arial"/>
                <a:cs typeface="Arial"/>
              </a:rPr>
              <a:t>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A4CEC8B1-49BD-4F45-9DFD-2E71EB52ECC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53150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441" y="355220"/>
            <a:ext cx="4178935" cy="63563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</a:rPr>
              <a:t>OUTIL INDUSTRIEL DE QUALITÉ  ET EN </a:t>
            </a:r>
            <a:r>
              <a:rPr sz="2000" spc="-10" dirty="0">
                <a:solidFill>
                  <a:srgbClr val="FFFFFF"/>
                </a:solidFill>
              </a:rPr>
              <a:t>AMELIORATION</a:t>
            </a:r>
            <a:r>
              <a:rPr sz="2000" spc="-18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CONTINUE</a:t>
            </a:r>
            <a:endParaRPr sz="2000"/>
          </a:p>
        </p:txBody>
      </p:sp>
      <p:sp>
        <p:nvSpPr>
          <p:cNvPr id="3" name="object 3"/>
          <p:cNvSpPr/>
          <p:nvPr/>
        </p:nvSpPr>
        <p:spPr>
          <a:xfrm>
            <a:off x="2801875" y="2946654"/>
            <a:ext cx="254507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9073" y="3379470"/>
            <a:ext cx="152400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01875" y="3920616"/>
            <a:ext cx="254507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59073" y="4301617"/>
            <a:ext cx="152400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9073" y="4545458"/>
            <a:ext cx="152400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59073" y="4789297"/>
            <a:ext cx="152400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14143" y="3145536"/>
            <a:ext cx="554736" cy="5013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92809" y="4360165"/>
            <a:ext cx="618743" cy="483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01875" y="5482335"/>
            <a:ext cx="254507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59073" y="5889245"/>
            <a:ext cx="152400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59073" y="6157468"/>
            <a:ext cx="152400" cy="141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004060" y="5599176"/>
            <a:ext cx="355091" cy="4724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1875" y="1263522"/>
            <a:ext cx="254507" cy="26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59073" y="1691767"/>
            <a:ext cx="152400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183383" y="1195014"/>
            <a:ext cx="6520815" cy="5149487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76200">
              <a:spcBef>
                <a:spcPts val="615"/>
              </a:spcBef>
            </a:pPr>
            <a:r>
              <a:rPr sz="2000" b="1" spc="-145" dirty="0">
                <a:solidFill>
                  <a:srgbClr val="1A8DC8"/>
                </a:solidFill>
                <a:latin typeface="Arial"/>
                <a:cs typeface="Arial"/>
              </a:rPr>
              <a:t>Obtention </a:t>
            </a:r>
            <a:r>
              <a:rPr sz="2000" b="1" spc="-155" dirty="0">
                <a:solidFill>
                  <a:srgbClr val="1A8DC8"/>
                </a:solidFill>
                <a:latin typeface="Arial"/>
                <a:cs typeface="Arial"/>
              </a:rPr>
              <a:t>du </a:t>
            </a:r>
            <a:r>
              <a:rPr sz="2000" b="1" spc="-160" dirty="0">
                <a:solidFill>
                  <a:srgbClr val="1A8DC8"/>
                </a:solidFill>
                <a:latin typeface="Arial"/>
                <a:cs typeface="Arial"/>
              </a:rPr>
              <a:t>statut </a:t>
            </a:r>
            <a:r>
              <a:rPr sz="2000" b="1" spc="-190" dirty="0">
                <a:solidFill>
                  <a:srgbClr val="1A8DC8"/>
                </a:solidFill>
                <a:latin typeface="Arial"/>
                <a:cs typeface="Arial"/>
              </a:rPr>
              <a:t>d’établissement</a:t>
            </a:r>
            <a:r>
              <a:rPr sz="2000" b="1" spc="-4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60" dirty="0">
                <a:solidFill>
                  <a:srgbClr val="1A8DC8"/>
                </a:solidFill>
                <a:latin typeface="Arial"/>
                <a:cs typeface="Arial"/>
              </a:rPr>
              <a:t>pharmaceutique</a:t>
            </a:r>
            <a:endParaRPr sz="2000" dirty="0">
              <a:latin typeface="Arial"/>
              <a:cs typeface="Arial"/>
            </a:endParaRPr>
          </a:p>
          <a:p>
            <a:pPr marL="533400" marR="206375">
              <a:spcBef>
                <a:spcPts val="405"/>
              </a:spcBef>
            </a:pP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Capacité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 procéder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en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interne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aux contrôles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qualité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sur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le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produit  </a:t>
            </a:r>
            <a:r>
              <a:rPr sz="1600" spc="-70" dirty="0">
                <a:solidFill>
                  <a:srgbClr val="615858"/>
                </a:solidFill>
                <a:latin typeface="Lucida Sans Unicode"/>
                <a:cs typeface="Lucida Sans Unicode"/>
              </a:rPr>
              <a:t>fini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 </a:t>
            </a:r>
            <a:r>
              <a:rPr sz="1600" spc="-180" dirty="0">
                <a:solidFill>
                  <a:srgbClr val="615858"/>
                </a:solidFill>
                <a:latin typeface="Lucida Sans Unicode"/>
                <a:cs typeface="Lucida Sans Unicode"/>
              </a:rPr>
              <a:t>usage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 humain</a:t>
            </a:r>
            <a:endParaRPr sz="1600" dirty="0">
              <a:latin typeface="Lucida Sans Unicode"/>
              <a:cs typeface="Lucida Sans Unicode"/>
            </a:endParaRPr>
          </a:p>
          <a:p>
            <a:pPr marL="533400">
              <a:spcBef>
                <a:spcPts val="380"/>
              </a:spcBef>
            </a:pP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Capacité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 </a:t>
            </a:r>
            <a:r>
              <a:rPr sz="1600" spc="-90" dirty="0">
                <a:solidFill>
                  <a:srgbClr val="615858"/>
                </a:solidFill>
                <a:latin typeface="Lucida Sans Unicode"/>
                <a:cs typeface="Lucida Sans Unicode"/>
              </a:rPr>
              <a:t>certifier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en </a:t>
            </a:r>
            <a:r>
              <a:rPr sz="16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interne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les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lots</a:t>
            </a:r>
            <a:r>
              <a:rPr sz="1600" spc="-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cliniques</a:t>
            </a:r>
            <a:endParaRPr sz="1600" dirty="0">
              <a:latin typeface="Lucida Sans Unicode"/>
              <a:cs typeface="Lucida Sans Unicode"/>
            </a:endParaRPr>
          </a:p>
          <a:p>
            <a:pPr>
              <a:spcBef>
                <a:spcPts val="10"/>
              </a:spcBef>
            </a:pPr>
            <a:endParaRPr sz="2800" dirty="0">
              <a:latin typeface="Lucida Sans Unicode"/>
              <a:cs typeface="Lucida Sans Unicode"/>
            </a:endParaRPr>
          </a:p>
          <a:p>
            <a:pPr marL="76200"/>
            <a:r>
              <a:rPr sz="2000" b="1" spc="-114" dirty="0">
                <a:solidFill>
                  <a:srgbClr val="1A8DC8"/>
                </a:solidFill>
                <a:latin typeface="Arial"/>
                <a:cs typeface="Arial"/>
              </a:rPr>
              <a:t>Qualification </a:t>
            </a:r>
            <a:r>
              <a:rPr sz="2000" b="1" spc="-215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2000" b="1" spc="-180" dirty="0">
                <a:solidFill>
                  <a:srgbClr val="1A8DC8"/>
                </a:solidFill>
                <a:latin typeface="Arial"/>
                <a:cs typeface="Arial"/>
              </a:rPr>
              <a:t>l’ensemble </a:t>
            </a:r>
            <a:r>
              <a:rPr sz="2000" b="1" spc="-270" dirty="0">
                <a:solidFill>
                  <a:srgbClr val="1A8DC8"/>
                </a:solidFill>
                <a:latin typeface="Arial"/>
                <a:cs typeface="Arial"/>
              </a:rPr>
              <a:t>des </a:t>
            </a:r>
            <a:r>
              <a:rPr sz="2000" b="1" spc="-170" dirty="0">
                <a:solidFill>
                  <a:srgbClr val="1A8DC8"/>
                </a:solidFill>
                <a:latin typeface="Arial"/>
                <a:cs typeface="Arial"/>
              </a:rPr>
              <a:t>lignes </a:t>
            </a:r>
            <a:r>
              <a:rPr sz="2000" b="1" spc="-215" dirty="0">
                <a:solidFill>
                  <a:srgbClr val="1A8DC8"/>
                </a:solidFill>
                <a:latin typeface="Arial"/>
                <a:cs typeface="Arial"/>
              </a:rPr>
              <a:t>de</a:t>
            </a:r>
            <a:r>
              <a:rPr sz="2000" b="1" spc="-6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50" dirty="0">
                <a:solidFill>
                  <a:srgbClr val="1A8DC8"/>
                </a:solidFill>
                <a:latin typeface="Arial"/>
                <a:cs typeface="Arial"/>
              </a:rPr>
              <a:t>production</a:t>
            </a:r>
            <a:endParaRPr sz="2000" dirty="0">
              <a:latin typeface="Arial"/>
              <a:cs typeface="Arial"/>
            </a:endParaRPr>
          </a:p>
          <a:p>
            <a:pPr marL="533400">
              <a:spcBef>
                <a:spcPts val="434"/>
              </a:spcBef>
            </a:pP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Condition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nécessaire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 </a:t>
            </a:r>
            <a:r>
              <a:rPr sz="1600" spc="-85" dirty="0">
                <a:solidFill>
                  <a:srgbClr val="615858"/>
                </a:solidFill>
                <a:latin typeface="Lucida Sans Unicode"/>
                <a:cs typeface="Lucida Sans Unicode"/>
              </a:rPr>
              <a:t>la</a:t>
            </a:r>
            <a:r>
              <a:rPr sz="160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fabrication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lots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cliniques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en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vue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lang="fr-FR" sz="1600" spc="-25" dirty="0">
                <a:solidFill>
                  <a:srgbClr val="615858"/>
                </a:solidFill>
                <a:latin typeface="Lucida Sans Unicode"/>
                <a:cs typeface="Lucida Sans Unicode"/>
              </a:rPr>
              <a:t>AMM (Autorisations de Mise sur le Marché) – directive 2001/83/CE</a:t>
            </a:r>
            <a:endParaRPr sz="1600" dirty="0">
              <a:latin typeface="Lucida Sans Unicode"/>
              <a:cs typeface="Lucida Sans Unicode"/>
            </a:endParaRPr>
          </a:p>
          <a:p>
            <a:pPr>
              <a:spcBef>
                <a:spcPts val="70"/>
              </a:spcBef>
            </a:pPr>
            <a:endParaRPr sz="1850" dirty="0">
              <a:latin typeface="Lucida Sans Unicode"/>
              <a:cs typeface="Lucida Sans Unicode"/>
            </a:endParaRPr>
          </a:p>
          <a:p>
            <a:pPr marL="76200">
              <a:spcBef>
                <a:spcPts val="5"/>
              </a:spcBef>
            </a:pPr>
            <a:r>
              <a:rPr sz="2000" b="1" spc="-185" dirty="0">
                <a:solidFill>
                  <a:srgbClr val="1A8DC8"/>
                </a:solidFill>
                <a:latin typeface="Arial"/>
                <a:cs typeface="Arial"/>
              </a:rPr>
              <a:t>Poursuite </a:t>
            </a:r>
            <a:r>
              <a:rPr sz="2000" b="1" spc="-215" dirty="0">
                <a:solidFill>
                  <a:srgbClr val="1A8DC8"/>
                </a:solidFill>
                <a:latin typeface="Arial"/>
                <a:cs typeface="Arial"/>
              </a:rPr>
              <a:t>de </a:t>
            </a:r>
            <a:r>
              <a:rPr sz="2000" b="1" spc="-95" dirty="0">
                <a:solidFill>
                  <a:srgbClr val="1A8DC8"/>
                </a:solidFill>
                <a:latin typeface="Arial"/>
                <a:cs typeface="Arial"/>
              </a:rPr>
              <a:t>la </a:t>
            </a:r>
            <a:r>
              <a:rPr sz="2000" b="1" spc="-130" dirty="0">
                <a:solidFill>
                  <a:srgbClr val="1A8DC8"/>
                </a:solidFill>
                <a:latin typeface="Arial"/>
                <a:cs typeface="Arial"/>
              </a:rPr>
              <a:t>politique</a:t>
            </a:r>
            <a:r>
              <a:rPr sz="2000" b="1" spc="3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1A8DC8"/>
                </a:solidFill>
                <a:latin typeface="Arial"/>
                <a:cs typeface="Arial"/>
              </a:rPr>
              <a:t>d’investissement</a:t>
            </a:r>
            <a:endParaRPr sz="2000" dirty="0">
              <a:latin typeface="Arial"/>
              <a:cs typeface="Arial"/>
            </a:endParaRPr>
          </a:p>
          <a:p>
            <a:pPr marL="533400" marR="404495">
              <a:spcBef>
                <a:spcPts val="25"/>
              </a:spcBef>
            </a:pP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Automatisation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l’opération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lavage </a:t>
            </a:r>
            <a:r>
              <a:rPr sz="1600" spc="-204" dirty="0">
                <a:solidFill>
                  <a:srgbClr val="615858"/>
                </a:solidFill>
                <a:latin typeface="Lucida Sans Unicode"/>
                <a:cs typeface="Lucida Sans Unicode"/>
              </a:rPr>
              <a:t>des </a:t>
            </a:r>
            <a:r>
              <a:rPr sz="1600" spc="-175" dirty="0">
                <a:solidFill>
                  <a:srgbClr val="615858"/>
                </a:solidFill>
                <a:latin typeface="Lucida Sans Unicode"/>
                <a:cs typeface="Lucida Sans Unicode"/>
              </a:rPr>
              <a:t>tubes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intégrée à </a:t>
            </a:r>
            <a:r>
              <a:rPr sz="16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PARC</a:t>
            </a:r>
            <a:r>
              <a:rPr sz="1575" spc="-112" baseline="26455" dirty="0">
                <a:solidFill>
                  <a:srgbClr val="615858"/>
                </a:solidFill>
                <a:latin typeface="Lucida Sans Unicode"/>
                <a:cs typeface="Lucida Sans Unicode"/>
              </a:rPr>
              <a:t>® 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Mise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en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place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d’un 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progiciel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60" dirty="0">
                <a:solidFill>
                  <a:srgbClr val="615858"/>
                </a:solidFill>
                <a:latin typeface="Lucida Sans Unicode"/>
                <a:cs typeface="Lucida Sans Unicode"/>
              </a:rPr>
              <a:t>gestion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intégrée</a:t>
            </a:r>
            <a:r>
              <a:rPr sz="1600" spc="10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(ERP)</a:t>
            </a:r>
            <a:endParaRPr sz="1600" dirty="0">
              <a:latin typeface="Lucida Sans Unicode"/>
              <a:cs typeface="Lucida Sans Unicode"/>
            </a:endParaRPr>
          </a:p>
          <a:p>
            <a:pPr marL="533400">
              <a:lnSpc>
                <a:spcPts val="1730"/>
              </a:lnSpc>
            </a:pP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Sécurisation </a:t>
            </a:r>
            <a:r>
              <a:rPr sz="1600" spc="-185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l’approvisionnement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pour </a:t>
            </a: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les </a:t>
            </a:r>
            <a:r>
              <a:rPr sz="1600" spc="-175" dirty="0">
                <a:solidFill>
                  <a:srgbClr val="615858"/>
                </a:solidFill>
                <a:latin typeface="Lucida Sans Unicode"/>
                <a:cs typeface="Lucida Sans Unicode"/>
              </a:rPr>
              <a:t>composants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critiques</a:t>
            </a:r>
            <a:r>
              <a:rPr sz="16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et</a:t>
            </a:r>
            <a:endParaRPr sz="1600" dirty="0">
              <a:latin typeface="Lucida Sans Unicode"/>
              <a:cs typeface="Lucida Sans Unicode"/>
            </a:endParaRPr>
          </a:p>
          <a:p>
            <a:pPr marL="533400">
              <a:lnSpc>
                <a:spcPts val="1730"/>
              </a:lnSpc>
            </a:pP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les </a:t>
            </a:r>
            <a:r>
              <a:rPr sz="1600" spc="-150" dirty="0">
                <a:solidFill>
                  <a:srgbClr val="615858"/>
                </a:solidFill>
                <a:latin typeface="Lucida Sans Unicode"/>
                <a:cs typeface="Lucida Sans Unicode"/>
              </a:rPr>
              <a:t>matières </a:t>
            </a: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premières</a:t>
            </a:r>
            <a:r>
              <a:rPr sz="1600" spc="1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pharmaceutiques</a:t>
            </a:r>
            <a:endParaRPr sz="1600" dirty="0">
              <a:latin typeface="Lucida Sans Unicode"/>
              <a:cs typeface="Lucida Sans Unicode"/>
            </a:endParaRPr>
          </a:p>
          <a:p>
            <a:pPr>
              <a:spcBef>
                <a:spcPts val="40"/>
              </a:spcBef>
            </a:pPr>
            <a:endParaRPr sz="1650" dirty="0">
              <a:latin typeface="Lucida Sans Unicode"/>
              <a:cs typeface="Lucida Sans Unicode"/>
            </a:endParaRPr>
          </a:p>
          <a:p>
            <a:pPr marL="76200"/>
            <a:r>
              <a:rPr sz="2000" b="1" spc="-190" dirty="0">
                <a:solidFill>
                  <a:srgbClr val="1A8DC8"/>
                </a:solidFill>
                <a:latin typeface="Arial"/>
                <a:cs typeface="Arial"/>
              </a:rPr>
              <a:t>Vers </a:t>
            </a:r>
            <a:r>
              <a:rPr sz="2000" b="1" spc="-95" dirty="0">
                <a:solidFill>
                  <a:srgbClr val="1A8DC8"/>
                </a:solidFill>
                <a:latin typeface="Arial"/>
                <a:cs typeface="Arial"/>
              </a:rPr>
              <a:t>la </a:t>
            </a:r>
            <a:r>
              <a:rPr sz="2000" b="1" spc="-120" dirty="0">
                <a:solidFill>
                  <a:srgbClr val="1A8DC8"/>
                </a:solidFill>
                <a:latin typeface="Arial"/>
                <a:cs typeface="Arial"/>
              </a:rPr>
              <a:t>certification </a:t>
            </a:r>
            <a:r>
              <a:rPr sz="2000" b="1" spc="-165" dirty="0">
                <a:solidFill>
                  <a:srgbClr val="1A8DC8"/>
                </a:solidFill>
                <a:latin typeface="Arial"/>
                <a:cs typeface="Arial"/>
              </a:rPr>
              <a:t>norme ISO</a:t>
            </a:r>
            <a:r>
              <a:rPr sz="2000" b="1" spc="-85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1A8DC8"/>
                </a:solidFill>
                <a:latin typeface="Arial"/>
                <a:cs typeface="Arial"/>
              </a:rPr>
              <a:t>13485</a:t>
            </a:r>
            <a:endParaRPr sz="2000" dirty="0">
              <a:latin typeface="Arial"/>
              <a:cs typeface="Arial"/>
            </a:endParaRPr>
          </a:p>
          <a:p>
            <a:pPr marL="533400">
              <a:spcBef>
                <a:spcPts val="235"/>
              </a:spcBef>
            </a:pP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Résultats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positifs </a:t>
            </a:r>
            <a:r>
              <a:rPr sz="16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d’un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audit </a:t>
            </a:r>
            <a:r>
              <a:rPr sz="16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à</a:t>
            </a:r>
            <a:r>
              <a:rPr sz="1600" spc="30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blanc</a:t>
            </a:r>
            <a:endParaRPr sz="1600" dirty="0">
              <a:latin typeface="Lucida Sans Unicode"/>
              <a:cs typeface="Lucida Sans Unicode"/>
            </a:endParaRPr>
          </a:p>
          <a:p>
            <a:pPr marL="533400">
              <a:spcBef>
                <a:spcPts val="190"/>
              </a:spcBef>
            </a:pPr>
            <a:r>
              <a:rPr sz="1600" spc="-155" dirty="0">
                <a:solidFill>
                  <a:srgbClr val="615858"/>
                </a:solidFill>
                <a:latin typeface="Lucida Sans Unicode"/>
                <a:cs typeface="Lucida Sans Unicode"/>
              </a:rPr>
              <a:t>Dates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d’audit </a:t>
            </a:r>
            <a:r>
              <a:rPr sz="1600" spc="-165" dirty="0">
                <a:solidFill>
                  <a:srgbClr val="615858"/>
                </a:solidFill>
                <a:latin typeface="Lucida Sans Unicode"/>
                <a:cs typeface="Lucida Sans Unicode"/>
              </a:rPr>
              <a:t>programmées </a:t>
            </a:r>
            <a:r>
              <a:rPr sz="1600" spc="-125" dirty="0">
                <a:solidFill>
                  <a:srgbClr val="615858"/>
                </a:solidFill>
                <a:latin typeface="Lucida Sans Unicode"/>
                <a:cs typeface="Lucida Sans Unicode"/>
              </a:rPr>
              <a:t>avec </a:t>
            </a:r>
            <a:r>
              <a:rPr sz="1600" spc="-130" dirty="0">
                <a:solidFill>
                  <a:srgbClr val="615858"/>
                </a:solidFill>
                <a:latin typeface="Lucida Sans Unicode"/>
                <a:cs typeface="Lucida Sans Unicode"/>
              </a:rPr>
              <a:t>l’Organisme</a:t>
            </a:r>
            <a:r>
              <a:rPr sz="1600" spc="8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600" spc="-120" dirty="0">
                <a:solidFill>
                  <a:srgbClr val="615858"/>
                </a:solidFill>
                <a:latin typeface="Lucida Sans Unicode"/>
                <a:cs typeface="Lucida Sans Unicode"/>
              </a:rPr>
              <a:t>Notifié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59073" y="2228214"/>
            <a:ext cx="152400" cy="141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92808" y="1653540"/>
            <a:ext cx="576072" cy="5273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F710CD19-F03C-4A01-A5F4-94A75480EEA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79768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837943" y="1505712"/>
            <a:ext cx="3647440" cy="1525905"/>
            <a:chOff x="313943" y="1505711"/>
            <a:chExt cx="3647440" cy="1525905"/>
          </a:xfrm>
        </p:grpSpPr>
        <p:sp>
          <p:nvSpPr>
            <p:cNvPr id="3" name="object 3"/>
            <p:cNvSpPr/>
            <p:nvPr/>
          </p:nvSpPr>
          <p:spPr>
            <a:xfrm>
              <a:off x="323849" y="1515617"/>
              <a:ext cx="3627120" cy="1506220"/>
            </a:xfrm>
            <a:custGeom>
              <a:avLst/>
              <a:gdLst/>
              <a:ahLst/>
              <a:cxnLst/>
              <a:rect l="l" t="t" r="r" b="b"/>
              <a:pathLst>
                <a:path w="3627120" h="1506220">
                  <a:moveTo>
                    <a:pt x="3376167" y="0"/>
                  </a:moveTo>
                  <a:lnTo>
                    <a:pt x="250951" y="0"/>
                  </a:lnTo>
                  <a:lnTo>
                    <a:pt x="205843" y="4044"/>
                  </a:lnTo>
                  <a:lnTo>
                    <a:pt x="163387" y="15704"/>
                  </a:lnTo>
                  <a:lnTo>
                    <a:pt x="124292" y="34271"/>
                  </a:lnTo>
                  <a:lnTo>
                    <a:pt x="89267" y="59033"/>
                  </a:lnTo>
                  <a:lnTo>
                    <a:pt x="59021" y="89283"/>
                  </a:lnTo>
                  <a:lnTo>
                    <a:pt x="34262" y="124309"/>
                  </a:lnTo>
                  <a:lnTo>
                    <a:pt x="15700" y="163402"/>
                  </a:lnTo>
                  <a:lnTo>
                    <a:pt x="4043" y="205853"/>
                  </a:lnTo>
                  <a:lnTo>
                    <a:pt x="0" y="250952"/>
                  </a:lnTo>
                  <a:lnTo>
                    <a:pt x="0" y="1254760"/>
                  </a:lnTo>
                  <a:lnTo>
                    <a:pt x="4043" y="1299858"/>
                  </a:lnTo>
                  <a:lnTo>
                    <a:pt x="15700" y="1342309"/>
                  </a:lnTo>
                  <a:lnTo>
                    <a:pt x="34262" y="1381402"/>
                  </a:lnTo>
                  <a:lnTo>
                    <a:pt x="59021" y="1416428"/>
                  </a:lnTo>
                  <a:lnTo>
                    <a:pt x="89267" y="1446678"/>
                  </a:lnTo>
                  <a:lnTo>
                    <a:pt x="124292" y="1471440"/>
                  </a:lnTo>
                  <a:lnTo>
                    <a:pt x="163387" y="1490007"/>
                  </a:lnTo>
                  <a:lnTo>
                    <a:pt x="205843" y="1501667"/>
                  </a:lnTo>
                  <a:lnTo>
                    <a:pt x="250951" y="1505712"/>
                  </a:lnTo>
                  <a:lnTo>
                    <a:pt x="3376167" y="1505712"/>
                  </a:lnTo>
                  <a:lnTo>
                    <a:pt x="3421266" y="1501667"/>
                  </a:lnTo>
                  <a:lnTo>
                    <a:pt x="3463717" y="1490007"/>
                  </a:lnTo>
                  <a:lnTo>
                    <a:pt x="3502810" y="1471440"/>
                  </a:lnTo>
                  <a:lnTo>
                    <a:pt x="3537836" y="1446678"/>
                  </a:lnTo>
                  <a:lnTo>
                    <a:pt x="3568086" y="1416428"/>
                  </a:lnTo>
                  <a:lnTo>
                    <a:pt x="3592848" y="1381402"/>
                  </a:lnTo>
                  <a:lnTo>
                    <a:pt x="3611415" y="1342309"/>
                  </a:lnTo>
                  <a:lnTo>
                    <a:pt x="3623075" y="1299858"/>
                  </a:lnTo>
                  <a:lnTo>
                    <a:pt x="3627120" y="1254760"/>
                  </a:lnTo>
                  <a:lnTo>
                    <a:pt x="3627120" y="250952"/>
                  </a:lnTo>
                  <a:lnTo>
                    <a:pt x="3623075" y="205853"/>
                  </a:lnTo>
                  <a:lnTo>
                    <a:pt x="3611415" y="163402"/>
                  </a:lnTo>
                  <a:lnTo>
                    <a:pt x="3592848" y="124309"/>
                  </a:lnTo>
                  <a:lnTo>
                    <a:pt x="3568086" y="89283"/>
                  </a:lnTo>
                  <a:lnTo>
                    <a:pt x="3537836" y="59033"/>
                  </a:lnTo>
                  <a:lnTo>
                    <a:pt x="3502810" y="34271"/>
                  </a:lnTo>
                  <a:lnTo>
                    <a:pt x="3463717" y="15704"/>
                  </a:lnTo>
                  <a:lnTo>
                    <a:pt x="3421266" y="4044"/>
                  </a:lnTo>
                  <a:lnTo>
                    <a:pt x="3376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3849" y="1515617"/>
              <a:ext cx="3627120" cy="1506220"/>
            </a:xfrm>
            <a:custGeom>
              <a:avLst/>
              <a:gdLst/>
              <a:ahLst/>
              <a:cxnLst/>
              <a:rect l="l" t="t" r="r" b="b"/>
              <a:pathLst>
                <a:path w="3627120" h="1506220">
                  <a:moveTo>
                    <a:pt x="0" y="250952"/>
                  </a:moveTo>
                  <a:lnTo>
                    <a:pt x="4043" y="205853"/>
                  </a:lnTo>
                  <a:lnTo>
                    <a:pt x="15700" y="163402"/>
                  </a:lnTo>
                  <a:lnTo>
                    <a:pt x="34262" y="124309"/>
                  </a:lnTo>
                  <a:lnTo>
                    <a:pt x="59021" y="89283"/>
                  </a:lnTo>
                  <a:lnTo>
                    <a:pt x="89267" y="59033"/>
                  </a:lnTo>
                  <a:lnTo>
                    <a:pt x="124292" y="34271"/>
                  </a:lnTo>
                  <a:lnTo>
                    <a:pt x="163387" y="15704"/>
                  </a:lnTo>
                  <a:lnTo>
                    <a:pt x="205843" y="4044"/>
                  </a:lnTo>
                  <a:lnTo>
                    <a:pt x="250951" y="0"/>
                  </a:lnTo>
                  <a:lnTo>
                    <a:pt x="3376167" y="0"/>
                  </a:lnTo>
                  <a:lnTo>
                    <a:pt x="3421266" y="4044"/>
                  </a:lnTo>
                  <a:lnTo>
                    <a:pt x="3463717" y="15704"/>
                  </a:lnTo>
                  <a:lnTo>
                    <a:pt x="3502810" y="34271"/>
                  </a:lnTo>
                  <a:lnTo>
                    <a:pt x="3537836" y="59033"/>
                  </a:lnTo>
                  <a:lnTo>
                    <a:pt x="3568086" y="89283"/>
                  </a:lnTo>
                  <a:lnTo>
                    <a:pt x="3592848" y="124309"/>
                  </a:lnTo>
                  <a:lnTo>
                    <a:pt x="3611415" y="163402"/>
                  </a:lnTo>
                  <a:lnTo>
                    <a:pt x="3623075" y="205853"/>
                  </a:lnTo>
                  <a:lnTo>
                    <a:pt x="3627120" y="250952"/>
                  </a:lnTo>
                  <a:lnTo>
                    <a:pt x="3627120" y="1254760"/>
                  </a:lnTo>
                  <a:lnTo>
                    <a:pt x="3623075" y="1299858"/>
                  </a:lnTo>
                  <a:lnTo>
                    <a:pt x="3611415" y="1342309"/>
                  </a:lnTo>
                  <a:lnTo>
                    <a:pt x="3592848" y="1381402"/>
                  </a:lnTo>
                  <a:lnTo>
                    <a:pt x="3568086" y="1416428"/>
                  </a:lnTo>
                  <a:lnTo>
                    <a:pt x="3537836" y="1446678"/>
                  </a:lnTo>
                  <a:lnTo>
                    <a:pt x="3502810" y="1471440"/>
                  </a:lnTo>
                  <a:lnTo>
                    <a:pt x="3463717" y="1490007"/>
                  </a:lnTo>
                  <a:lnTo>
                    <a:pt x="3421266" y="1501667"/>
                  </a:lnTo>
                  <a:lnTo>
                    <a:pt x="3376167" y="1505712"/>
                  </a:lnTo>
                  <a:lnTo>
                    <a:pt x="250951" y="1505712"/>
                  </a:lnTo>
                  <a:lnTo>
                    <a:pt x="205843" y="1501667"/>
                  </a:lnTo>
                  <a:lnTo>
                    <a:pt x="163387" y="1490007"/>
                  </a:lnTo>
                  <a:lnTo>
                    <a:pt x="124292" y="1471440"/>
                  </a:lnTo>
                  <a:lnTo>
                    <a:pt x="89267" y="1446678"/>
                  </a:lnTo>
                  <a:lnTo>
                    <a:pt x="59021" y="1416428"/>
                  </a:lnTo>
                  <a:lnTo>
                    <a:pt x="34262" y="1381402"/>
                  </a:lnTo>
                  <a:lnTo>
                    <a:pt x="15700" y="1342309"/>
                  </a:lnTo>
                  <a:lnTo>
                    <a:pt x="4043" y="1299858"/>
                  </a:lnTo>
                  <a:lnTo>
                    <a:pt x="0" y="1254760"/>
                  </a:lnTo>
                  <a:lnTo>
                    <a:pt x="0" y="250952"/>
                  </a:lnTo>
                  <a:close/>
                </a:path>
              </a:pathLst>
            </a:custGeom>
            <a:ln w="19812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837943" y="4655821"/>
            <a:ext cx="3647440" cy="1525905"/>
            <a:chOff x="313943" y="4655820"/>
            <a:chExt cx="3647440" cy="1525905"/>
          </a:xfrm>
        </p:grpSpPr>
        <p:sp>
          <p:nvSpPr>
            <p:cNvPr id="6" name="object 6"/>
            <p:cNvSpPr/>
            <p:nvPr/>
          </p:nvSpPr>
          <p:spPr>
            <a:xfrm>
              <a:off x="323849" y="4665726"/>
              <a:ext cx="3627120" cy="1506220"/>
            </a:xfrm>
            <a:custGeom>
              <a:avLst/>
              <a:gdLst/>
              <a:ahLst/>
              <a:cxnLst/>
              <a:rect l="l" t="t" r="r" b="b"/>
              <a:pathLst>
                <a:path w="3627120" h="1506220">
                  <a:moveTo>
                    <a:pt x="3376167" y="0"/>
                  </a:moveTo>
                  <a:lnTo>
                    <a:pt x="250951" y="0"/>
                  </a:lnTo>
                  <a:lnTo>
                    <a:pt x="205843" y="4044"/>
                  </a:lnTo>
                  <a:lnTo>
                    <a:pt x="163387" y="15704"/>
                  </a:lnTo>
                  <a:lnTo>
                    <a:pt x="124292" y="34271"/>
                  </a:lnTo>
                  <a:lnTo>
                    <a:pt x="89267" y="59033"/>
                  </a:lnTo>
                  <a:lnTo>
                    <a:pt x="59021" y="89283"/>
                  </a:lnTo>
                  <a:lnTo>
                    <a:pt x="34262" y="124309"/>
                  </a:lnTo>
                  <a:lnTo>
                    <a:pt x="15700" y="163402"/>
                  </a:lnTo>
                  <a:lnTo>
                    <a:pt x="4043" y="205853"/>
                  </a:lnTo>
                  <a:lnTo>
                    <a:pt x="0" y="250951"/>
                  </a:lnTo>
                  <a:lnTo>
                    <a:pt x="0" y="1254760"/>
                  </a:lnTo>
                  <a:lnTo>
                    <a:pt x="4043" y="1299868"/>
                  </a:lnTo>
                  <a:lnTo>
                    <a:pt x="15700" y="1342324"/>
                  </a:lnTo>
                  <a:lnTo>
                    <a:pt x="34262" y="1381419"/>
                  </a:lnTo>
                  <a:lnTo>
                    <a:pt x="59021" y="1416444"/>
                  </a:lnTo>
                  <a:lnTo>
                    <a:pt x="89267" y="1446690"/>
                  </a:lnTo>
                  <a:lnTo>
                    <a:pt x="124292" y="1471449"/>
                  </a:lnTo>
                  <a:lnTo>
                    <a:pt x="163387" y="1490011"/>
                  </a:lnTo>
                  <a:lnTo>
                    <a:pt x="205843" y="1501668"/>
                  </a:lnTo>
                  <a:lnTo>
                    <a:pt x="250951" y="1505712"/>
                  </a:lnTo>
                  <a:lnTo>
                    <a:pt x="3376167" y="1505712"/>
                  </a:lnTo>
                  <a:lnTo>
                    <a:pt x="3421266" y="1501668"/>
                  </a:lnTo>
                  <a:lnTo>
                    <a:pt x="3463717" y="1490011"/>
                  </a:lnTo>
                  <a:lnTo>
                    <a:pt x="3502810" y="1471449"/>
                  </a:lnTo>
                  <a:lnTo>
                    <a:pt x="3537836" y="1446690"/>
                  </a:lnTo>
                  <a:lnTo>
                    <a:pt x="3568086" y="1416444"/>
                  </a:lnTo>
                  <a:lnTo>
                    <a:pt x="3592848" y="1381419"/>
                  </a:lnTo>
                  <a:lnTo>
                    <a:pt x="3611415" y="1342324"/>
                  </a:lnTo>
                  <a:lnTo>
                    <a:pt x="3623075" y="1299868"/>
                  </a:lnTo>
                  <a:lnTo>
                    <a:pt x="3627120" y="1254760"/>
                  </a:lnTo>
                  <a:lnTo>
                    <a:pt x="3627120" y="250951"/>
                  </a:lnTo>
                  <a:lnTo>
                    <a:pt x="3623075" y="205853"/>
                  </a:lnTo>
                  <a:lnTo>
                    <a:pt x="3611415" y="163402"/>
                  </a:lnTo>
                  <a:lnTo>
                    <a:pt x="3592848" y="124309"/>
                  </a:lnTo>
                  <a:lnTo>
                    <a:pt x="3568086" y="89283"/>
                  </a:lnTo>
                  <a:lnTo>
                    <a:pt x="3537836" y="59033"/>
                  </a:lnTo>
                  <a:lnTo>
                    <a:pt x="3502810" y="34271"/>
                  </a:lnTo>
                  <a:lnTo>
                    <a:pt x="3463717" y="15704"/>
                  </a:lnTo>
                  <a:lnTo>
                    <a:pt x="3421266" y="4044"/>
                  </a:lnTo>
                  <a:lnTo>
                    <a:pt x="33761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23849" y="4665726"/>
              <a:ext cx="3627120" cy="1506220"/>
            </a:xfrm>
            <a:custGeom>
              <a:avLst/>
              <a:gdLst/>
              <a:ahLst/>
              <a:cxnLst/>
              <a:rect l="l" t="t" r="r" b="b"/>
              <a:pathLst>
                <a:path w="3627120" h="1506220">
                  <a:moveTo>
                    <a:pt x="0" y="250951"/>
                  </a:moveTo>
                  <a:lnTo>
                    <a:pt x="4043" y="205853"/>
                  </a:lnTo>
                  <a:lnTo>
                    <a:pt x="15700" y="163402"/>
                  </a:lnTo>
                  <a:lnTo>
                    <a:pt x="34262" y="124309"/>
                  </a:lnTo>
                  <a:lnTo>
                    <a:pt x="59021" y="89283"/>
                  </a:lnTo>
                  <a:lnTo>
                    <a:pt x="89267" y="59033"/>
                  </a:lnTo>
                  <a:lnTo>
                    <a:pt x="124292" y="34271"/>
                  </a:lnTo>
                  <a:lnTo>
                    <a:pt x="163387" y="15704"/>
                  </a:lnTo>
                  <a:lnTo>
                    <a:pt x="205843" y="4044"/>
                  </a:lnTo>
                  <a:lnTo>
                    <a:pt x="250951" y="0"/>
                  </a:lnTo>
                  <a:lnTo>
                    <a:pt x="3376167" y="0"/>
                  </a:lnTo>
                  <a:lnTo>
                    <a:pt x="3421266" y="4044"/>
                  </a:lnTo>
                  <a:lnTo>
                    <a:pt x="3463717" y="15704"/>
                  </a:lnTo>
                  <a:lnTo>
                    <a:pt x="3502810" y="34271"/>
                  </a:lnTo>
                  <a:lnTo>
                    <a:pt x="3537836" y="59033"/>
                  </a:lnTo>
                  <a:lnTo>
                    <a:pt x="3568086" y="89283"/>
                  </a:lnTo>
                  <a:lnTo>
                    <a:pt x="3592848" y="124309"/>
                  </a:lnTo>
                  <a:lnTo>
                    <a:pt x="3611415" y="163402"/>
                  </a:lnTo>
                  <a:lnTo>
                    <a:pt x="3623075" y="205853"/>
                  </a:lnTo>
                  <a:lnTo>
                    <a:pt x="3627120" y="250951"/>
                  </a:lnTo>
                  <a:lnTo>
                    <a:pt x="3627120" y="1254760"/>
                  </a:lnTo>
                  <a:lnTo>
                    <a:pt x="3623075" y="1299868"/>
                  </a:lnTo>
                  <a:lnTo>
                    <a:pt x="3611415" y="1342324"/>
                  </a:lnTo>
                  <a:lnTo>
                    <a:pt x="3592848" y="1381419"/>
                  </a:lnTo>
                  <a:lnTo>
                    <a:pt x="3568086" y="1416444"/>
                  </a:lnTo>
                  <a:lnTo>
                    <a:pt x="3537836" y="1446690"/>
                  </a:lnTo>
                  <a:lnTo>
                    <a:pt x="3502810" y="1471449"/>
                  </a:lnTo>
                  <a:lnTo>
                    <a:pt x="3463717" y="1490011"/>
                  </a:lnTo>
                  <a:lnTo>
                    <a:pt x="3421266" y="1501668"/>
                  </a:lnTo>
                  <a:lnTo>
                    <a:pt x="3376167" y="1505712"/>
                  </a:lnTo>
                  <a:lnTo>
                    <a:pt x="250951" y="1505712"/>
                  </a:lnTo>
                  <a:lnTo>
                    <a:pt x="205843" y="1501668"/>
                  </a:lnTo>
                  <a:lnTo>
                    <a:pt x="163387" y="1490011"/>
                  </a:lnTo>
                  <a:lnTo>
                    <a:pt x="124292" y="1471449"/>
                  </a:lnTo>
                  <a:lnTo>
                    <a:pt x="89267" y="1446690"/>
                  </a:lnTo>
                  <a:lnTo>
                    <a:pt x="59021" y="1416444"/>
                  </a:lnTo>
                  <a:lnTo>
                    <a:pt x="34262" y="1381419"/>
                  </a:lnTo>
                  <a:lnTo>
                    <a:pt x="15700" y="1342324"/>
                  </a:lnTo>
                  <a:lnTo>
                    <a:pt x="4043" y="1299868"/>
                  </a:lnTo>
                  <a:lnTo>
                    <a:pt x="0" y="1254760"/>
                  </a:lnTo>
                  <a:lnTo>
                    <a:pt x="0" y="250951"/>
                  </a:lnTo>
                  <a:close/>
                </a:path>
              </a:pathLst>
            </a:custGeom>
            <a:ln w="19812">
              <a:solidFill>
                <a:srgbClr val="4AACC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69441" y="501523"/>
            <a:ext cx="3477895" cy="330835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</a:rPr>
              <a:t>CAHIER DE</a:t>
            </a:r>
            <a:r>
              <a:rPr sz="2000" spc="-40" dirty="0">
                <a:solidFill>
                  <a:srgbClr val="FFFFFF"/>
                </a:solidFill>
              </a:rPr>
              <a:t> </a:t>
            </a:r>
            <a:r>
              <a:rPr sz="2000" spc="-10" dirty="0">
                <a:solidFill>
                  <a:srgbClr val="FFFFFF"/>
                </a:solidFill>
              </a:rPr>
              <a:t>L’ACTIONNAIRE</a:t>
            </a:r>
            <a:endParaRPr sz="2000"/>
          </a:p>
        </p:txBody>
      </p:sp>
      <p:sp>
        <p:nvSpPr>
          <p:cNvPr id="9" name="object 9"/>
          <p:cNvSpPr txBox="1"/>
          <p:nvPr/>
        </p:nvSpPr>
        <p:spPr>
          <a:xfrm>
            <a:off x="2006295" y="1681734"/>
            <a:ext cx="32512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sz="1200" spc="-100" dirty="0">
                <a:solidFill>
                  <a:srgbClr val="615858"/>
                </a:solidFill>
                <a:latin typeface="Lucida Sans Unicode"/>
                <a:cs typeface="Lucida Sans Unicode"/>
              </a:rPr>
              <a:t>Secteur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 </a:t>
            </a:r>
            <a:r>
              <a:rPr sz="1200" spc="-90" dirty="0">
                <a:solidFill>
                  <a:srgbClr val="615858"/>
                </a:solidFill>
                <a:latin typeface="Lucida Sans Unicode"/>
                <a:cs typeface="Lucida Sans Unicode"/>
              </a:rPr>
              <a:t>Pharmacie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de </a:t>
            </a:r>
            <a:r>
              <a:rPr sz="1200" spc="-100" dirty="0">
                <a:solidFill>
                  <a:srgbClr val="615858"/>
                </a:solidFill>
                <a:latin typeface="Lucida Sans Unicode"/>
                <a:cs typeface="Lucida Sans Unicode"/>
              </a:rPr>
              <a:t>spécialité </a:t>
            </a:r>
            <a:r>
              <a:rPr sz="12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(Specialty </a:t>
            </a:r>
            <a:r>
              <a:rPr sz="1200" spc="-85" dirty="0">
                <a:solidFill>
                  <a:srgbClr val="615858"/>
                </a:solidFill>
                <a:latin typeface="Lucida Sans Unicode"/>
                <a:cs typeface="Lucida Sans Unicode"/>
              </a:rPr>
              <a:t>Pharma)  </a:t>
            </a:r>
            <a:r>
              <a:rPr sz="12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Principaux </a:t>
            </a:r>
            <a:r>
              <a:rPr sz="12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indices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 </a:t>
            </a:r>
            <a:r>
              <a:rPr sz="12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EnterNext </a:t>
            </a:r>
            <a:r>
              <a:rPr sz="12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© </a:t>
            </a:r>
            <a:r>
              <a:rPr sz="12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PEA-PME </a:t>
            </a:r>
            <a:r>
              <a:rPr sz="12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150  </a:t>
            </a:r>
            <a:r>
              <a:rPr sz="1200" spc="-65" dirty="0">
                <a:solidFill>
                  <a:srgbClr val="615858"/>
                </a:solidFill>
                <a:latin typeface="Lucida Sans Unicode"/>
                <a:cs typeface="Lucida Sans Unicode"/>
              </a:rPr>
              <a:t>Marché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 </a:t>
            </a:r>
            <a:r>
              <a:rPr sz="12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Euronext</a:t>
            </a:r>
            <a:r>
              <a:rPr sz="12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Growth</a:t>
            </a:r>
            <a:endParaRPr sz="1200">
              <a:latin typeface="Lucida Sans Unicode"/>
              <a:cs typeface="Lucida Sans Unicode"/>
            </a:endParaRPr>
          </a:p>
          <a:p>
            <a:pPr marL="12700" marR="1350645"/>
            <a:r>
              <a:rPr sz="1200" spc="-90" dirty="0">
                <a:solidFill>
                  <a:srgbClr val="615858"/>
                </a:solidFill>
                <a:latin typeface="Lucida Sans Unicode"/>
                <a:cs typeface="Lucida Sans Unicode"/>
              </a:rPr>
              <a:t>Place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 </a:t>
            </a:r>
            <a:r>
              <a:rPr sz="12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Euronext </a:t>
            </a:r>
            <a:r>
              <a:rPr sz="12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Paris </a:t>
            </a:r>
            <a:r>
              <a:rPr sz="12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(France)  </a:t>
            </a:r>
            <a:r>
              <a:rPr sz="1200" spc="-85" dirty="0">
                <a:solidFill>
                  <a:srgbClr val="615858"/>
                </a:solidFill>
                <a:latin typeface="Lucida Sans Unicode"/>
                <a:cs typeface="Lucida Sans Unicode"/>
              </a:rPr>
              <a:t>Ticker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</a:t>
            </a:r>
            <a:r>
              <a:rPr sz="1200" spc="-114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80" dirty="0">
                <a:solidFill>
                  <a:srgbClr val="615858"/>
                </a:solidFill>
                <a:latin typeface="Lucida Sans Unicode"/>
                <a:cs typeface="Lucida Sans Unicode"/>
              </a:rPr>
              <a:t>ALCJ</a:t>
            </a:r>
            <a:endParaRPr sz="1200">
              <a:latin typeface="Lucida Sans Unicode"/>
              <a:cs typeface="Lucida Sans Unicode"/>
            </a:endParaRPr>
          </a:p>
          <a:p>
            <a:pPr marL="12700"/>
            <a:r>
              <a:rPr sz="1200" spc="-135" dirty="0">
                <a:solidFill>
                  <a:srgbClr val="615858"/>
                </a:solidFill>
                <a:latin typeface="Lucida Sans Unicode"/>
                <a:cs typeface="Lucida Sans Unicode"/>
              </a:rPr>
              <a:t>Code </a:t>
            </a:r>
            <a:r>
              <a:rPr sz="1200" spc="-45" dirty="0">
                <a:solidFill>
                  <a:srgbClr val="615858"/>
                </a:solidFill>
                <a:latin typeface="Lucida Sans Unicode"/>
                <a:cs typeface="Lucida Sans Unicode"/>
              </a:rPr>
              <a:t>ISIN </a:t>
            </a:r>
            <a:r>
              <a:rPr sz="1200" spc="-140" dirty="0">
                <a:solidFill>
                  <a:srgbClr val="615858"/>
                </a:solidFill>
                <a:latin typeface="Lucida Sans Unicode"/>
                <a:cs typeface="Lucida Sans Unicode"/>
              </a:rPr>
              <a:t>:</a:t>
            </a:r>
            <a:r>
              <a:rPr sz="1200" spc="-110" dirty="0">
                <a:solidFill>
                  <a:srgbClr val="615858"/>
                </a:solidFill>
                <a:latin typeface="Lucida Sans Unicode"/>
                <a:cs typeface="Lucida Sans Unicode"/>
              </a:rPr>
              <a:t> FR0011716265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57262" y="1634489"/>
            <a:ext cx="16122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spcBef>
                <a:spcPts val="95"/>
              </a:spcBef>
            </a:pPr>
            <a:r>
              <a:rPr sz="1600" b="1" spc="-20" dirty="0">
                <a:solidFill>
                  <a:srgbClr val="4AACC5"/>
                </a:solidFill>
                <a:latin typeface="Calibri"/>
                <a:cs typeface="Calibri"/>
              </a:rPr>
              <a:t>ACTIONNARIAT</a:t>
            </a:r>
            <a:r>
              <a:rPr sz="1600" b="1" spc="-25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4AACC5"/>
                </a:solidFill>
                <a:latin typeface="Calibri"/>
                <a:cs typeface="Calibri"/>
              </a:rPr>
              <a:t>AU</a:t>
            </a:r>
            <a:endParaRPr sz="1600">
              <a:latin typeface="Calibri"/>
              <a:cs typeface="Calibri"/>
            </a:endParaRPr>
          </a:p>
          <a:p>
            <a:pPr marL="1270" algn="ctr"/>
            <a:r>
              <a:rPr sz="1600" b="1" spc="-10" dirty="0">
                <a:solidFill>
                  <a:srgbClr val="4AACC5"/>
                </a:solidFill>
                <a:latin typeface="Calibri"/>
                <a:cs typeface="Calibri"/>
              </a:rPr>
              <a:t>30 avril</a:t>
            </a:r>
            <a:r>
              <a:rPr sz="1600" b="1" spc="5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4AACC5"/>
                </a:solidFill>
                <a:latin typeface="Calibri"/>
                <a:cs typeface="Calibri"/>
              </a:rPr>
              <a:t>2020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94001" y="4745555"/>
            <a:ext cx="2040889" cy="1162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spcBef>
                <a:spcPts val="825"/>
              </a:spcBef>
            </a:pPr>
            <a:r>
              <a:rPr sz="1600" b="1" spc="-25" dirty="0">
                <a:solidFill>
                  <a:srgbClr val="4AACC5"/>
                </a:solidFill>
                <a:latin typeface="Calibri"/>
                <a:cs typeface="Calibri"/>
              </a:rPr>
              <a:t>ANALYSTES</a:t>
            </a:r>
            <a:r>
              <a:rPr sz="1600" b="1" spc="150" dirty="0">
                <a:solidFill>
                  <a:srgbClr val="4AACC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4AACC5"/>
                </a:solidFill>
                <a:latin typeface="Calibri"/>
                <a:cs typeface="Calibri"/>
              </a:rPr>
              <a:t>FINANCIERS</a:t>
            </a:r>
            <a:endParaRPr sz="1600">
              <a:latin typeface="Calibri"/>
              <a:cs typeface="Calibri"/>
            </a:endParaRPr>
          </a:p>
          <a:p>
            <a:pPr marL="299085" indent="-287020">
              <a:spcBef>
                <a:spcPts val="550"/>
              </a:spcBef>
              <a:buClr>
                <a:srgbClr val="4AACC5"/>
              </a:buClr>
              <a:buSzPct val="58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90" dirty="0">
                <a:solidFill>
                  <a:srgbClr val="615858"/>
                </a:solidFill>
                <a:latin typeface="Lucida Sans Unicode"/>
                <a:cs typeface="Lucida Sans Unicode"/>
              </a:rPr>
              <a:t>ALPHA</a:t>
            </a:r>
            <a:r>
              <a:rPr sz="12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70" dirty="0">
                <a:solidFill>
                  <a:srgbClr val="615858"/>
                </a:solidFill>
                <a:latin typeface="Lucida Sans Unicode"/>
                <a:cs typeface="Lucida Sans Unicode"/>
              </a:rPr>
              <a:t>VALUE</a:t>
            </a:r>
            <a:endParaRPr sz="1200">
              <a:latin typeface="Lucida Sans Unicode"/>
              <a:cs typeface="Lucida Sans Unicode"/>
            </a:endParaRPr>
          </a:p>
          <a:p>
            <a:pPr marL="299085" indent="-287020">
              <a:buClr>
                <a:srgbClr val="4AACC5"/>
              </a:buClr>
              <a:buSzPct val="58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65" dirty="0">
                <a:solidFill>
                  <a:srgbClr val="615858"/>
                </a:solidFill>
                <a:latin typeface="Lucida Sans Unicode"/>
                <a:cs typeface="Lucida Sans Unicode"/>
              </a:rPr>
              <a:t>CIC </a:t>
            </a:r>
            <a:r>
              <a:rPr sz="1200" spc="-85" dirty="0">
                <a:solidFill>
                  <a:srgbClr val="615858"/>
                </a:solidFill>
                <a:latin typeface="Lucida Sans Unicode"/>
                <a:cs typeface="Lucida Sans Unicode"/>
              </a:rPr>
              <a:t>MARKET</a:t>
            </a:r>
            <a:r>
              <a:rPr sz="1200" spc="-14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70" dirty="0">
                <a:solidFill>
                  <a:srgbClr val="615858"/>
                </a:solidFill>
                <a:latin typeface="Lucida Sans Unicode"/>
                <a:cs typeface="Lucida Sans Unicode"/>
              </a:rPr>
              <a:t>SOLUTIONS</a:t>
            </a:r>
            <a:endParaRPr sz="1200">
              <a:latin typeface="Lucida Sans Unicode"/>
              <a:cs typeface="Lucida Sans Unicode"/>
            </a:endParaRPr>
          </a:p>
          <a:p>
            <a:pPr marL="299085" indent="-287020">
              <a:buClr>
                <a:srgbClr val="4AACC5"/>
              </a:buClr>
              <a:buSzPct val="58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INVEST</a:t>
            </a:r>
            <a:r>
              <a:rPr sz="1200" spc="-9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75" dirty="0">
                <a:solidFill>
                  <a:srgbClr val="615858"/>
                </a:solidFill>
                <a:latin typeface="Lucida Sans Unicode"/>
                <a:cs typeface="Lucida Sans Unicode"/>
              </a:rPr>
              <a:t>SECURITIES</a:t>
            </a:r>
            <a:endParaRPr sz="1200">
              <a:latin typeface="Lucida Sans Unicode"/>
              <a:cs typeface="Lucida Sans Unicode"/>
            </a:endParaRPr>
          </a:p>
          <a:p>
            <a:pPr marL="299085" indent="-287020">
              <a:buClr>
                <a:srgbClr val="4AACC5"/>
              </a:buClr>
              <a:buSzPct val="58333"/>
              <a:buFont typeface="Arial"/>
              <a:buChar char="•"/>
              <a:tabLst>
                <a:tab pos="299085" algn="l"/>
                <a:tab pos="299720" algn="l"/>
              </a:tabLst>
            </a:pPr>
            <a:r>
              <a:rPr sz="1200" spc="-90" dirty="0">
                <a:solidFill>
                  <a:srgbClr val="615858"/>
                </a:solidFill>
                <a:latin typeface="Lucida Sans Unicode"/>
                <a:cs typeface="Lucida Sans Unicode"/>
              </a:rPr>
              <a:t>KEPLER</a:t>
            </a:r>
            <a:r>
              <a:rPr sz="1200" spc="-105" dirty="0">
                <a:solidFill>
                  <a:srgbClr val="615858"/>
                </a:solidFill>
                <a:latin typeface="Lucida Sans Unicode"/>
                <a:cs typeface="Lucida Sans Unicode"/>
              </a:rPr>
              <a:t> </a:t>
            </a:r>
            <a:r>
              <a:rPr sz="1200" spc="-60" dirty="0">
                <a:solidFill>
                  <a:srgbClr val="615858"/>
                </a:solidFill>
                <a:latin typeface="Lucida Sans Unicode"/>
                <a:cs typeface="Lucida Sans Unicode"/>
              </a:rPr>
              <a:t>CHEUVREUX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22704" y="3572255"/>
            <a:ext cx="541020" cy="541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508606" y="3678682"/>
            <a:ext cx="2543175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500" b="1" spc="-160" dirty="0">
                <a:solidFill>
                  <a:srgbClr val="1A8DC8"/>
                </a:solidFill>
                <a:latin typeface="Arial"/>
                <a:cs typeface="Arial"/>
              </a:rPr>
              <a:t>Crossject </a:t>
            </a:r>
            <a:r>
              <a:rPr sz="1500" b="1" spc="-175" dirty="0">
                <a:solidFill>
                  <a:srgbClr val="1A8DC8"/>
                </a:solidFill>
                <a:latin typeface="Arial"/>
                <a:cs typeface="Arial"/>
              </a:rPr>
              <a:t>est </a:t>
            </a:r>
            <a:r>
              <a:rPr sz="1500" b="1" spc="-95" dirty="0">
                <a:solidFill>
                  <a:srgbClr val="1A8DC8"/>
                </a:solidFill>
                <a:latin typeface="Arial"/>
                <a:cs typeface="Arial"/>
              </a:rPr>
              <a:t>éligible </a:t>
            </a:r>
            <a:r>
              <a:rPr sz="1500" b="1" spc="-110" dirty="0">
                <a:solidFill>
                  <a:srgbClr val="1A8DC8"/>
                </a:solidFill>
                <a:latin typeface="Arial"/>
                <a:cs typeface="Arial"/>
              </a:rPr>
              <a:t>au</a:t>
            </a:r>
            <a:r>
              <a:rPr sz="1500" b="1" spc="-204" dirty="0">
                <a:solidFill>
                  <a:srgbClr val="1A8DC8"/>
                </a:solidFill>
                <a:latin typeface="Arial"/>
                <a:cs typeface="Arial"/>
              </a:rPr>
              <a:t> </a:t>
            </a:r>
            <a:r>
              <a:rPr sz="1500" b="1" spc="-190" dirty="0">
                <a:solidFill>
                  <a:srgbClr val="1A8DC8"/>
                </a:solidFill>
                <a:latin typeface="Arial"/>
                <a:cs typeface="Arial"/>
              </a:rPr>
              <a:t>PEA/PME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77129" y="1296924"/>
            <a:ext cx="4506595" cy="4866640"/>
            <a:chOff x="4453128" y="1296924"/>
            <a:chExt cx="4506595" cy="4866640"/>
          </a:xfrm>
        </p:grpSpPr>
        <p:sp>
          <p:nvSpPr>
            <p:cNvPr id="15" name="object 15"/>
            <p:cNvSpPr/>
            <p:nvPr/>
          </p:nvSpPr>
          <p:spPr>
            <a:xfrm>
              <a:off x="4553712" y="2807208"/>
              <a:ext cx="4405884" cy="24490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453128" y="1296924"/>
              <a:ext cx="88391" cy="48661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97324" y="1319784"/>
              <a:ext cx="0" cy="4780280"/>
            </a:xfrm>
            <a:custGeom>
              <a:avLst/>
              <a:gdLst/>
              <a:ahLst/>
              <a:cxnLst/>
              <a:rect l="l" t="t" r="r" b="b"/>
              <a:pathLst>
                <a:path h="4780280">
                  <a:moveTo>
                    <a:pt x="0" y="0"/>
                  </a:moveTo>
                  <a:lnTo>
                    <a:pt x="0" y="4779797"/>
                  </a:lnTo>
                </a:path>
              </a:pathLst>
            </a:custGeom>
            <a:ln w="3175">
              <a:solidFill>
                <a:srgbClr val="1A8DC8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AE81C73A-EDF4-40AD-940D-C2731C2FB0EA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6902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19D5118-4CC1-43F1-A749-2A0D2CBB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58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E186A4-61F4-4FE3-8D54-86E19BB9B618}"/>
              </a:ext>
            </a:extLst>
          </p:cNvPr>
          <p:cNvSpPr/>
          <p:nvPr/>
        </p:nvSpPr>
        <p:spPr>
          <a:xfrm>
            <a:off x="3048000" y="2854484"/>
            <a:ext cx="6096000" cy="12721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Font typeface="+mj-lt"/>
              <a:buAutoNum type="arabicPeriod" startAt="3"/>
              <a:tabLst>
                <a:tab pos="527685" algn="l"/>
                <a:tab pos="528320" algn="l"/>
              </a:tabLst>
            </a:pPr>
            <a:r>
              <a:rPr lang="fr-FR" sz="2400" b="1" spc="-25" dirty="0">
                <a:solidFill>
                  <a:srgbClr val="0070C0"/>
                </a:solidFill>
                <a:latin typeface="Arial"/>
                <a:cs typeface="Arial"/>
              </a:rPr>
              <a:t>Exploitation pédagogique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Séquence pédagogique – niveau STI2D EE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dirty="0">
                <a:solidFill>
                  <a:srgbClr val="0070C0"/>
                </a:solidFill>
                <a:latin typeface="Arial"/>
                <a:cs typeface="Arial"/>
              </a:rPr>
              <a:t>Autres exploitations pédagogiques possibles</a:t>
            </a:r>
          </a:p>
        </p:txBody>
      </p:sp>
    </p:spTree>
    <p:extLst>
      <p:ext uri="{BB962C8B-B14F-4D97-AF65-F5344CB8AC3E}">
        <p14:creationId xmlns:p14="http://schemas.microsoft.com/office/powerpoint/2010/main" val="160472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2DD4F0-D0B9-4156-A0BF-C9B13CAF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6</a:t>
            </a:fld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D01663D-C68A-47E1-9089-076289301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73" y="2046470"/>
            <a:ext cx="8167129" cy="26779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A1BBEEC-E4C3-400A-8754-53427940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" y="3871651"/>
            <a:ext cx="3819048" cy="27047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53534F-0CE1-4D42-A66C-28B848BCB45F}"/>
              </a:ext>
            </a:extLst>
          </p:cNvPr>
          <p:cNvSpPr/>
          <p:nvPr/>
        </p:nvSpPr>
        <p:spPr>
          <a:xfrm>
            <a:off x="2590800" y="136525"/>
            <a:ext cx="75438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400" b="1" u="sng" spc="-5" dirty="0">
                <a:solidFill>
                  <a:srgbClr val="0070C0"/>
                </a:solidFill>
                <a:latin typeface="Arial"/>
                <a:cs typeface="Arial"/>
              </a:rPr>
              <a:t>1 - b) Présentation du système dans son contexte 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000" b="1" i="1" spc="-5" dirty="0">
                <a:solidFill>
                  <a:srgbClr val="0070C0"/>
                </a:solidFill>
                <a:latin typeface="Arial"/>
                <a:cs typeface="Arial"/>
              </a:rPr>
              <a:t>Capsule d’</a:t>
            </a:r>
            <a:r>
              <a:rPr lang="fr-FR" sz="2000" b="1" i="1" spc="-5" dirty="0" err="1">
                <a:solidFill>
                  <a:srgbClr val="0070C0"/>
                </a:solidFill>
                <a:latin typeface="Arial"/>
                <a:cs typeface="Arial"/>
              </a:rPr>
              <a:t>auto-injection</a:t>
            </a:r>
            <a:r>
              <a:rPr lang="fr-FR" sz="2000" b="1" i="1" spc="-5" dirty="0">
                <a:solidFill>
                  <a:srgbClr val="0070C0"/>
                </a:solidFill>
                <a:latin typeface="Arial"/>
                <a:cs typeface="Arial"/>
              </a:rPr>
              <a:t> sans aiguille </a:t>
            </a:r>
            <a:r>
              <a:rPr lang="fr-FR" sz="2000" b="1" i="1" spc="-7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ZENEO</a:t>
            </a:r>
            <a:r>
              <a:rPr lang="fr-FR" sz="2000" b="1" i="1" spc="-104" baseline="25462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®</a:t>
            </a: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r>
              <a:rPr lang="fr-FR" sz="2000" b="1" i="1" spc="-104" baseline="25462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Décrire rapidement ici le fonctionnement de ZENEO</a:t>
            </a:r>
            <a:endParaRPr lang="fr-FR" sz="2000" b="1" i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defTabSz="914400">
              <a:spcBef>
                <a:spcPts val="300"/>
              </a:spcBef>
              <a:spcAft>
                <a:spcPts val="300"/>
              </a:spcAft>
              <a:defRPr/>
            </a:pPr>
            <a:endParaRPr lang="fr-FR" sz="2000" b="1" u="sng" spc="-5" dirty="0">
              <a:solidFill>
                <a:srgbClr val="0070C0"/>
              </a:solidFill>
              <a:latin typeface="Arial"/>
              <a:cs typeface="Arial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E7E4A9E0-BAB0-4846-BA61-FC9E363DFB3A}"/>
              </a:ext>
            </a:extLst>
          </p:cNvPr>
          <p:cNvSpPr/>
          <p:nvPr/>
        </p:nvSpPr>
        <p:spPr>
          <a:xfrm>
            <a:off x="-28718" y="326624"/>
            <a:ext cx="2314956" cy="25923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08BAF4-C7F0-43B1-ABF5-5172CA582229}"/>
              </a:ext>
            </a:extLst>
          </p:cNvPr>
          <p:cNvSpPr/>
          <p:nvPr/>
        </p:nvSpPr>
        <p:spPr>
          <a:xfrm>
            <a:off x="644941" y="96921"/>
            <a:ext cx="967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pc="-70" dirty="0">
                <a:solidFill>
                  <a:srgbClr val="0070C0"/>
                </a:solidFill>
                <a:latin typeface="Lucida Sans Unicode"/>
                <a:cs typeface="Lucida Sans Unicode"/>
              </a:rPr>
              <a:t>ZENEO</a:t>
            </a:r>
            <a:r>
              <a:rPr lang="fr-FR" spc="-104" baseline="25462" dirty="0">
                <a:solidFill>
                  <a:srgbClr val="0070C0"/>
                </a:solidFill>
                <a:latin typeface="Lucida Sans Unicode"/>
                <a:cs typeface="Lucida Sans Unicode"/>
              </a:rPr>
              <a:t>®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6F7E5AB-6BE4-4916-BB36-C32F8ED57D85}"/>
              </a:ext>
            </a:extLst>
          </p:cNvPr>
          <p:cNvSpPr txBox="1"/>
          <p:nvPr/>
        </p:nvSpPr>
        <p:spPr>
          <a:xfrm>
            <a:off x="147876" y="342900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Exemple de situations d’urgence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0AF48A5-3B6C-4180-9DAE-CCEBFF8F5B6A}"/>
              </a:ext>
            </a:extLst>
          </p:cNvPr>
          <p:cNvSpPr txBox="1"/>
          <p:nvPr/>
        </p:nvSpPr>
        <p:spPr>
          <a:xfrm>
            <a:off x="6152337" y="1545859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Avantages compétitifs du produit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830B418-D706-4DEE-89D3-1831F5BDD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477" y="5638800"/>
            <a:ext cx="8212372" cy="736871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E912872-8BF6-4C41-8558-24A53B0E0BC3}"/>
              </a:ext>
            </a:extLst>
          </p:cNvPr>
          <p:cNvSpPr txBox="1"/>
          <p:nvPr/>
        </p:nvSpPr>
        <p:spPr>
          <a:xfrm>
            <a:off x="6210300" y="521857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i="1" dirty="0">
                <a:solidFill>
                  <a:srgbClr val="0070C0"/>
                </a:solidFill>
              </a:rPr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189123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Image 62">
            <a:extLst>
              <a:ext uri="{FF2B5EF4-FFF2-40B4-BE49-F238E27FC236}">
                <a16:creationId xmlns:a16="http://schemas.microsoft.com/office/drawing/2014/main" id="{439ED9E5-A0EC-4AB6-9614-B189F93CB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73" y="1795144"/>
            <a:ext cx="3806812" cy="3234057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5350764" y="1231392"/>
            <a:ext cx="1514856" cy="2139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24116" y="1281683"/>
            <a:ext cx="1653539" cy="2016760"/>
            <a:chOff x="5500115" y="1281683"/>
            <a:chExt cx="1653539" cy="2016760"/>
          </a:xfrm>
        </p:grpSpPr>
        <p:sp>
          <p:nvSpPr>
            <p:cNvPr id="4" name="object 4"/>
            <p:cNvSpPr/>
            <p:nvPr/>
          </p:nvSpPr>
          <p:spPr>
            <a:xfrm>
              <a:off x="5655563" y="1281683"/>
              <a:ext cx="1498091" cy="201625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00115" y="2666949"/>
              <a:ext cx="204254" cy="41153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553455" y="2692908"/>
              <a:ext cx="102235" cy="320040"/>
            </a:xfrm>
            <a:custGeom>
              <a:avLst/>
              <a:gdLst/>
              <a:ahLst/>
              <a:cxnLst/>
              <a:rect l="l" t="t" r="r" b="b"/>
              <a:pathLst>
                <a:path w="102235" h="320039">
                  <a:moveTo>
                    <a:pt x="51054" y="0"/>
                  </a:moveTo>
                  <a:lnTo>
                    <a:pt x="0" y="51053"/>
                  </a:lnTo>
                  <a:lnTo>
                    <a:pt x="25527" y="51053"/>
                  </a:lnTo>
                  <a:lnTo>
                    <a:pt x="25527" y="320039"/>
                  </a:lnTo>
                  <a:lnTo>
                    <a:pt x="76581" y="320039"/>
                  </a:lnTo>
                  <a:lnTo>
                    <a:pt x="76581" y="51053"/>
                  </a:lnTo>
                  <a:lnTo>
                    <a:pt x="102108" y="51053"/>
                  </a:lnTo>
                  <a:lnTo>
                    <a:pt x="51054" y="0"/>
                  </a:lnTo>
                  <a:close/>
                </a:path>
              </a:pathLst>
            </a:custGeom>
            <a:solidFill>
              <a:srgbClr val="69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553455" y="2692908"/>
              <a:ext cx="102235" cy="320040"/>
            </a:xfrm>
            <a:custGeom>
              <a:avLst/>
              <a:gdLst/>
              <a:ahLst/>
              <a:cxnLst/>
              <a:rect l="l" t="t" r="r" b="b"/>
              <a:pathLst>
                <a:path w="102235" h="320039">
                  <a:moveTo>
                    <a:pt x="0" y="51053"/>
                  </a:moveTo>
                  <a:lnTo>
                    <a:pt x="51054" y="0"/>
                  </a:lnTo>
                  <a:lnTo>
                    <a:pt x="102108" y="51053"/>
                  </a:lnTo>
                  <a:lnTo>
                    <a:pt x="76581" y="51053"/>
                  </a:lnTo>
                  <a:lnTo>
                    <a:pt x="76581" y="320039"/>
                  </a:lnTo>
                  <a:lnTo>
                    <a:pt x="25527" y="320039"/>
                  </a:lnTo>
                  <a:lnTo>
                    <a:pt x="25527" y="51053"/>
                  </a:lnTo>
                  <a:lnTo>
                    <a:pt x="0" y="51053"/>
                  </a:lnTo>
                  <a:close/>
                </a:path>
              </a:pathLst>
            </a:custGeom>
            <a:ln w="9144">
              <a:solidFill>
                <a:srgbClr val="69C5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27519" y="1385315"/>
              <a:ext cx="210413" cy="111251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80859" y="1411223"/>
              <a:ext cx="108585" cy="1021080"/>
            </a:xfrm>
            <a:custGeom>
              <a:avLst/>
              <a:gdLst/>
              <a:ahLst/>
              <a:cxnLst/>
              <a:rect l="l" t="t" r="r" b="b"/>
              <a:pathLst>
                <a:path w="108584" h="1021080">
                  <a:moveTo>
                    <a:pt x="54101" y="0"/>
                  </a:moveTo>
                  <a:lnTo>
                    <a:pt x="0" y="54101"/>
                  </a:lnTo>
                  <a:lnTo>
                    <a:pt x="27050" y="54101"/>
                  </a:lnTo>
                  <a:lnTo>
                    <a:pt x="27050" y="1021079"/>
                  </a:lnTo>
                  <a:lnTo>
                    <a:pt x="81153" y="1021079"/>
                  </a:lnTo>
                  <a:lnTo>
                    <a:pt x="81153" y="54101"/>
                  </a:lnTo>
                  <a:lnTo>
                    <a:pt x="108204" y="54101"/>
                  </a:lnTo>
                  <a:lnTo>
                    <a:pt x="54101" y="0"/>
                  </a:lnTo>
                  <a:close/>
                </a:path>
              </a:pathLst>
            </a:custGeom>
            <a:solidFill>
              <a:srgbClr val="69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80859" y="1411223"/>
              <a:ext cx="108585" cy="1021080"/>
            </a:xfrm>
            <a:custGeom>
              <a:avLst/>
              <a:gdLst/>
              <a:ahLst/>
              <a:cxnLst/>
              <a:rect l="l" t="t" r="r" b="b"/>
              <a:pathLst>
                <a:path w="108584" h="1021080">
                  <a:moveTo>
                    <a:pt x="0" y="54101"/>
                  </a:moveTo>
                  <a:lnTo>
                    <a:pt x="54101" y="0"/>
                  </a:lnTo>
                  <a:lnTo>
                    <a:pt x="108204" y="54101"/>
                  </a:lnTo>
                  <a:lnTo>
                    <a:pt x="81153" y="54101"/>
                  </a:lnTo>
                  <a:lnTo>
                    <a:pt x="81153" y="1021079"/>
                  </a:lnTo>
                  <a:lnTo>
                    <a:pt x="27050" y="1021079"/>
                  </a:lnTo>
                  <a:lnTo>
                    <a:pt x="27050" y="54101"/>
                  </a:lnTo>
                  <a:lnTo>
                    <a:pt x="0" y="54101"/>
                  </a:lnTo>
                  <a:close/>
                </a:path>
              </a:pathLst>
            </a:custGeom>
            <a:ln w="9144">
              <a:solidFill>
                <a:srgbClr val="69C5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577340" y="292167"/>
            <a:ext cx="6851015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lang="fr-FR" dirty="0">
                <a:solidFill>
                  <a:schemeClr val="bg1"/>
                </a:solidFill>
              </a:rPr>
              <a:t>COMMENT CA MARCHE ?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1605" y="314617"/>
            <a:ext cx="4313174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spcBef>
                <a:spcPts val="95"/>
              </a:spcBef>
            </a:pPr>
            <a:r>
              <a:rPr lang="fr-FR" sz="2800" b="1" spc="5" dirty="0">
                <a:solidFill>
                  <a:srgbClr val="4AACC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 ça marche ?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509759" y="2951988"/>
            <a:ext cx="777240" cy="687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5382768" y="4431791"/>
            <a:ext cx="1548765" cy="2269490"/>
            <a:chOff x="3858767" y="4431791"/>
            <a:chExt cx="1548765" cy="2269490"/>
          </a:xfrm>
        </p:grpSpPr>
        <p:sp>
          <p:nvSpPr>
            <p:cNvPr id="17" name="object 17"/>
            <p:cNvSpPr/>
            <p:nvPr/>
          </p:nvSpPr>
          <p:spPr>
            <a:xfrm>
              <a:off x="3872483" y="4433315"/>
              <a:ext cx="1534667" cy="20452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58767" y="4431791"/>
              <a:ext cx="259105" cy="14401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912107" y="4456175"/>
              <a:ext cx="157480" cy="1348740"/>
            </a:xfrm>
            <a:custGeom>
              <a:avLst/>
              <a:gdLst/>
              <a:ahLst/>
              <a:cxnLst/>
              <a:rect l="l" t="t" r="r" b="b"/>
              <a:pathLst>
                <a:path w="157479" h="1348739">
                  <a:moveTo>
                    <a:pt x="117728" y="0"/>
                  </a:moveTo>
                  <a:lnTo>
                    <a:pt x="39242" y="0"/>
                  </a:lnTo>
                  <a:lnTo>
                    <a:pt x="39242" y="1270254"/>
                  </a:lnTo>
                  <a:lnTo>
                    <a:pt x="0" y="1270254"/>
                  </a:lnTo>
                  <a:lnTo>
                    <a:pt x="78486" y="1348740"/>
                  </a:lnTo>
                  <a:lnTo>
                    <a:pt x="156971" y="1270254"/>
                  </a:lnTo>
                  <a:lnTo>
                    <a:pt x="117728" y="1270254"/>
                  </a:lnTo>
                  <a:lnTo>
                    <a:pt x="117728" y="0"/>
                  </a:lnTo>
                  <a:close/>
                </a:path>
              </a:pathLst>
            </a:custGeom>
            <a:solidFill>
              <a:srgbClr val="69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12107" y="4456175"/>
              <a:ext cx="157480" cy="1348740"/>
            </a:xfrm>
            <a:custGeom>
              <a:avLst/>
              <a:gdLst/>
              <a:ahLst/>
              <a:cxnLst/>
              <a:rect l="l" t="t" r="r" b="b"/>
              <a:pathLst>
                <a:path w="157479" h="1348739">
                  <a:moveTo>
                    <a:pt x="0" y="1270254"/>
                  </a:moveTo>
                  <a:lnTo>
                    <a:pt x="78486" y="1348740"/>
                  </a:lnTo>
                  <a:lnTo>
                    <a:pt x="156971" y="1270254"/>
                  </a:lnTo>
                  <a:lnTo>
                    <a:pt x="117728" y="1270254"/>
                  </a:lnTo>
                  <a:lnTo>
                    <a:pt x="117728" y="0"/>
                  </a:lnTo>
                  <a:lnTo>
                    <a:pt x="39242" y="0"/>
                  </a:lnTo>
                  <a:lnTo>
                    <a:pt x="39242" y="1270254"/>
                  </a:lnTo>
                  <a:lnTo>
                    <a:pt x="0" y="1270254"/>
                  </a:lnTo>
                  <a:close/>
                </a:path>
              </a:pathLst>
            </a:custGeom>
            <a:ln w="9143">
              <a:solidFill>
                <a:srgbClr val="69C5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158995" y="6309359"/>
              <a:ext cx="106616" cy="3886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14621" y="6331457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09">
                  <a:moveTo>
                    <a:pt x="0" y="0"/>
                  </a:moveTo>
                  <a:lnTo>
                    <a:pt x="0" y="295833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76927" y="6312407"/>
              <a:ext cx="106616" cy="38862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432553" y="6334505"/>
              <a:ext cx="0" cy="295910"/>
            </a:xfrm>
            <a:custGeom>
              <a:avLst/>
              <a:gdLst/>
              <a:ahLst/>
              <a:cxnLst/>
              <a:rect l="l" t="t" r="r" b="b"/>
              <a:pathLst>
                <a:path h="295909">
                  <a:moveTo>
                    <a:pt x="0" y="0"/>
                  </a:moveTo>
                  <a:lnTo>
                    <a:pt x="0" y="295833"/>
                  </a:lnTo>
                </a:path>
              </a:pathLst>
            </a:custGeom>
            <a:ln w="2590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7086600" y="4402824"/>
            <a:ext cx="1802892" cy="1984260"/>
            <a:chOff x="5562599" y="4402823"/>
            <a:chExt cx="1802892" cy="1984260"/>
          </a:xfrm>
        </p:grpSpPr>
        <p:sp>
          <p:nvSpPr>
            <p:cNvPr id="26" name="object 26"/>
            <p:cNvSpPr/>
            <p:nvPr/>
          </p:nvSpPr>
          <p:spPr>
            <a:xfrm>
              <a:off x="5562599" y="4415027"/>
              <a:ext cx="1581911" cy="197205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612891" y="4518659"/>
              <a:ext cx="231673" cy="571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66231" y="4543043"/>
              <a:ext cx="129539" cy="480059"/>
            </a:xfrm>
            <a:custGeom>
              <a:avLst/>
              <a:gdLst/>
              <a:ahLst/>
              <a:cxnLst/>
              <a:rect l="l" t="t" r="r" b="b"/>
              <a:pathLst>
                <a:path w="129539" h="480060">
                  <a:moveTo>
                    <a:pt x="97154" y="0"/>
                  </a:moveTo>
                  <a:lnTo>
                    <a:pt x="32384" y="0"/>
                  </a:lnTo>
                  <a:lnTo>
                    <a:pt x="32384" y="415289"/>
                  </a:lnTo>
                  <a:lnTo>
                    <a:pt x="0" y="415289"/>
                  </a:lnTo>
                  <a:lnTo>
                    <a:pt x="64769" y="480059"/>
                  </a:lnTo>
                  <a:lnTo>
                    <a:pt x="129539" y="415289"/>
                  </a:lnTo>
                  <a:lnTo>
                    <a:pt x="97154" y="415289"/>
                  </a:lnTo>
                  <a:lnTo>
                    <a:pt x="97154" y="0"/>
                  </a:lnTo>
                  <a:close/>
                </a:path>
              </a:pathLst>
            </a:custGeom>
            <a:solidFill>
              <a:srgbClr val="69C5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66231" y="4543043"/>
              <a:ext cx="129539" cy="480059"/>
            </a:xfrm>
            <a:custGeom>
              <a:avLst/>
              <a:gdLst/>
              <a:ahLst/>
              <a:cxnLst/>
              <a:rect l="l" t="t" r="r" b="b"/>
              <a:pathLst>
                <a:path w="129539" h="480060">
                  <a:moveTo>
                    <a:pt x="0" y="415289"/>
                  </a:moveTo>
                  <a:lnTo>
                    <a:pt x="64769" y="480059"/>
                  </a:lnTo>
                  <a:lnTo>
                    <a:pt x="129539" y="415289"/>
                  </a:lnTo>
                  <a:lnTo>
                    <a:pt x="97154" y="415289"/>
                  </a:lnTo>
                  <a:lnTo>
                    <a:pt x="97154" y="0"/>
                  </a:lnTo>
                  <a:lnTo>
                    <a:pt x="32384" y="0"/>
                  </a:lnTo>
                  <a:lnTo>
                    <a:pt x="32384" y="415289"/>
                  </a:lnTo>
                  <a:lnTo>
                    <a:pt x="0" y="415289"/>
                  </a:lnTo>
                  <a:close/>
                </a:path>
              </a:pathLst>
            </a:custGeom>
            <a:ln w="9144">
              <a:solidFill>
                <a:srgbClr val="69C5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967727" y="4529327"/>
              <a:ext cx="323113" cy="24231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94575" y="4402823"/>
              <a:ext cx="470916" cy="56084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9109964" y="3734561"/>
            <a:ext cx="1465326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9865">
              <a:spcBef>
                <a:spcPts val="100"/>
              </a:spcBef>
            </a:pPr>
            <a:r>
              <a:rPr lang="fr-FR" sz="1400" dirty="0">
                <a:latin typeface="Cambria Math"/>
                <a:cs typeface="Cambria Math"/>
              </a:rPr>
              <a:t>Le gaz sous pression déplace le liquide de 1 cm</a:t>
            </a:r>
            <a:r>
              <a:rPr lang="fr-FR" sz="1400" spc="-5" dirty="0">
                <a:latin typeface="Cambria Math"/>
                <a:cs typeface="Cambria Math"/>
              </a:rPr>
              <a:t>.</a:t>
            </a:r>
            <a:endParaRPr lang="fr-FR" sz="1400" dirty="0">
              <a:latin typeface="Cambria Math"/>
              <a:cs typeface="Cambria Math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02396" y="1225283"/>
            <a:ext cx="1671827" cy="2519184"/>
            <a:chOff x="6978395" y="1225283"/>
            <a:chExt cx="1671827" cy="2519184"/>
          </a:xfrm>
        </p:grpSpPr>
        <p:sp>
          <p:nvSpPr>
            <p:cNvPr id="35" name="object 35"/>
            <p:cNvSpPr/>
            <p:nvPr/>
          </p:nvSpPr>
          <p:spPr>
            <a:xfrm>
              <a:off x="7051547" y="1351787"/>
              <a:ext cx="323113" cy="2423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978395" y="1225283"/>
              <a:ext cx="470916" cy="56084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094219" y="1371599"/>
              <a:ext cx="242316" cy="16154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161019" y="3124238"/>
              <a:ext cx="489203" cy="23783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282177" y="3186683"/>
              <a:ext cx="330835" cy="78105"/>
            </a:xfrm>
            <a:custGeom>
              <a:avLst/>
              <a:gdLst/>
              <a:ahLst/>
              <a:cxnLst/>
              <a:rect l="l" t="t" r="r" b="b"/>
              <a:pathLst>
                <a:path w="330834" h="78104">
                  <a:moveTo>
                    <a:pt x="77724" y="0"/>
                  </a:moveTo>
                  <a:lnTo>
                    <a:pt x="0" y="38862"/>
                  </a:lnTo>
                  <a:lnTo>
                    <a:pt x="77724" y="77724"/>
                  </a:lnTo>
                  <a:lnTo>
                    <a:pt x="77724" y="51815"/>
                  </a:lnTo>
                  <a:lnTo>
                    <a:pt x="64770" y="51815"/>
                  </a:lnTo>
                  <a:lnTo>
                    <a:pt x="64770" y="25907"/>
                  </a:lnTo>
                  <a:lnTo>
                    <a:pt x="77724" y="25907"/>
                  </a:lnTo>
                  <a:lnTo>
                    <a:pt x="77724" y="0"/>
                  </a:lnTo>
                  <a:close/>
                </a:path>
                <a:path w="330834" h="78104">
                  <a:moveTo>
                    <a:pt x="77724" y="25907"/>
                  </a:moveTo>
                  <a:lnTo>
                    <a:pt x="64770" y="25907"/>
                  </a:lnTo>
                  <a:lnTo>
                    <a:pt x="64770" y="51815"/>
                  </a:lnTo>
                  <a:lnTo>
                    <a:pt x="77724" y="51815"/>
                  </a:lnTo>
                  <a:lnTo>
                    <a:pt x="77724" y="25907"/>
                  </a:lnTo>
                  <a:close/>
                </a:path>
                <a:path w="330834" h="78104">
                  <a:moveTo>
                    <a:pt x="330453" y="25907"/>
                  </a:moveTo>
                  <a:lnTo>
                    <a:pt x="77724" y="25907"/>
                  </a:lnTo>
                  <a:lnTo>
                    <a:pt x="77724" y="51815"/>
                  </a:lnTo>
                  <a:lnTo>
                    <a:pt x="330453" y="51815"/>
                  </a:lnTo>
                  <a:lnTo>
                    <a:pt x="330453" y="25907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65363" y="3299472"/>
              <a:ext cx="237832" cy="44499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947659" y="3321558"/>
              <a:ext cx="78105" cy="287020"/>
            </a:xfrm>
            <a:custGeom>
              <a:avLst/>
              <a:gdLst/>
              <a:ahLst/>
              <a:cxnLst/>
              <a:rect l="l" t="t" r="r" b="b"/>
              <a:pathLst>
                <a:path w="78104" h="287020">
                  <a:moveTo>
                    <a:pt x="25908" y="208914"/>
                  </a:moveTo>
                  <a:lnTo>
                    <a:pt x="0" y="208914"/>
                  </a:lnTo>
                  <a:lnTo>
                    <a:pt x="38862" y="286638"/>
                  </a:lnTo>
                  <a:lnTo>
                    <a:pt x="71247" y="221868"/>
                  </a:lnTo>
                  <a:lnTo>
                    <a:pt x="25908" y="221868"/>
                  </a:lnTo>
                  <a:lnTo>
                    <a:pt x="25908" y="208914"/>
                  </a:lnTo>
                  <a:close/>
                </a:path>
                <a:path w="78104" h="287020">
                  <a:moveTo>
                    <a:pt x="51816" y="0"/>
                  </a:moveTo>
                  <a:lnTo>
                    <a:pt x="25908" y="0"/>
                  </a:lnTo>
                  <a:lnTo>
                    <a:pt x="25908" y="221868"/>
                  </a:lnTo>
                  <a:lnTo>
                    <a:pt x="51816" y="221868"/>
                  </a:lnTo>
                  <a:lnTo>
                    <a:pt x="51816" y="0"/>
                  </a:lnTo>
                  <a:close/>
                </a:path>
                <a:path w="78104" h="287020">
                  <a:moveTo>
                    <a:pt x="77724" y="208914"/>
                  </a:moveTo>
                  <a:lnTo>
                    <a:pt x="51816" y="208914"/>
                  </a:lnTo>
                  <a:lnTo>
                    <a:pt x="51816" y="221868"/>
                  </a:lnTo>
                  <a:lnTo>
                    <a:pt x="71247" y="221868"/>
                  </a:lnTo>
                  <a:lnTo>
                    <a:pt x="77724" y="208914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82617" y="3435851"/>
            <a:ext cx="3435603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/>
            <a:r>
              <a:rPr lang="fr-FR" sz="1400" dirty="0">
                <a:latin typeface="Cambria Math"/>
                <a:cs typeface="Cambria Math"/>
              </a:rPr>
              <a:t>A la butée contre la peau, le déclenchement de l’actionneur active le générateur de gaz à haute pression </a:t>
            </a:r>
            <a:endParaRPr sz="1400" dirty="0">
              <a:latin typeface="Cambria Math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717738" y="5257546"/>
            <a:ext cx="3300261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40"/>
              </a:spcBef>
            </a:pPr>
            <a:endParaRPr sz="1400" dirty="0">
              <a:latin typeface="Cambria Math"/>
              <a:cs typeface="Cambria Math"/>
            </a:endParaRPr>
          </a:p>
          <a:p>
            <a:pPr marL="12700" marR="5080"/>
            <a:r>
              <a:rPr lang="fr-FR" sz="1400" dirty="0">
                <a:latin typeface="Cambria Math"/>
                <a:cs typeface="Cambria Math"/>
              </a:rPr>
              <a:t>Un jet submillimétrique ouvre les pores de la peau et diffuse à la profondeur souhaitée (IM, sous-cutanée)</a:t>
            </a:r>
            <a:endParaRPr sz="1400" dirty="0">
              <a:latin typeface="Cambria Math"/>
              <a:cs typeface="Cambria Math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4954523" y="1199375"/>
            <a:ext cx="471170" cy="561340"/>
            <a:chOff x="3430523" y="1199375"/>
            <a:chExt cx="471170" cy="561340"/>
          </a:xfrm>
        </p:grpSpPr>
        <p:sp>
          <p:nvSpPr>
            <p:cNvPr id="45" name="object 45"/>
            <p:cNvSpPr/>
            <p:nvPr/>
          </p:nvSpPr>
          <p:spPr>
            <a:xfrm>
              <a:off x="3503675" y="1325880"/>
              <a:ext cx="323113" cy="2423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30523" y="1199375"/>
              <a:ext cx="470915" cy="5608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546347" y="1345692"/>
              <a:ext cx="242315" cy="161544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121910" y="126199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670418" y="128790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8941307" y="3131807"/>
            <a:ext cx="471170" cy="561340"/>
            <a:chOff x="7417307" y="3131807"/>
            <a:chExt cx="471170" cy="561340"/>
          </a:xfrm>
        </p:grpSpPr>
        <p:sp>
          <p:nvSpPr>
            <p:cNvPr id="51" name="object 51"/>
            <p:cNvSpPr/>
            <p:nvPr/>
          </p:nvSpPr>
          <p:spPr>
            <a:xfrm>
              <a:off x="7491983" y="3258286"/>
              <a:ext cx="323113" cy="24081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417307" y="3131807"/>
              <a:ext cx="470916" cy="56084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534655" y="3278123"/>
              <a:ext cx="242316" cy="16002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9109965" y="319379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dirty="0">
              <a:latin typeface="Calibri"/>
              <a:cs typeface="Calibri"/>
            </a:endParaRPr>
          </a:p>
        </p:txBody>
      </p:sp>
      <p:grpSp>
        <p:nvGrpSpPr>
          <p:cNvPr id="56" name="object 56"/>
          <p:cNvGrpSpPr/>
          <p:nvPr/>
        </p:nvGrpSpPr>
        <p:grpSpPr>
          <a:xfrm>
            <a:off x="4939284" y="4405871"/>
            <a:ext cx="471170" cy="561340"/>
            <a:chOff x="3415284" y="4405871"/>
            <a:chExt cx="471170" cy="561340"/>
          </a:xfrm>
        </p:grpSpPr>
        <p:sp>
          <p:nvSpPr>
            <p:cNvPr id="57" name="object 57"/>
            <p:cNvSpPr/>
            <p:nvPr/>
          </p:nvSpPr>
          <p:spPr>
            <a:xfrm>
              <a:off x="3489960" y="4532376"/>
              <a:ext cx="321602" cy="24231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15284" y="4405871"/>
              <a:ext cx="470915" cy="56084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32632" y="4552188"/>
              <a:ext cx="240792" cy="16154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5119752" y="4468114"/>
            <a:ext cx="1162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spcBef>
                <a:spcPts val="100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B2F2B93-2ED2-4BE5-8198-E2D371E27D0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>
          <a:xfrm>
            <a:off x="8702929" y="6517640"/>
            <a:ext cx="231775" cy="1560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200" b="1" i="0" kern="1200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7</a:t>
            </a:fld>
            <a:endParaRPr lang="fr-FR" dirty="0"/>
          </a:p>
        </p:txBody>
      </p:sp>
      <p:grpSp>
        <p:nvGrpSpPr>
          <p:cNvPr id="62" name="object 44">
            <a:extLst>
              <a:ext uri="{FF2B5EF4-FFF2-40B4-BE49-F238E27FC236}">
                <a16:creationId xmlns:a16="http://schemas.microsoft.com/office/drawing/2014/main" id="{80598F6A-A426-43B9-ABE2-FEB21C5EA68B}"/>
              </a:ext>
            </a:extLst>
          </p:cNvPr>
          <p:cNvGrpSpPr/>
          <p:nvPr/>
        </p:nvGrpSpPr>
        <p:grpSpPr>
          <a:xfrm>
            <a:off x="8442070" y="4377302"/>
            <a:ext cx="470915" cy="560844"/>
            <a:chOff x="3430523" y="1199375"/>
            <a:chExt cx="470915" cy="560844"/>
          </a:xfrm>
        </p:grpSpPr>
        <p:sp>
          <p:nvSpPr>
            <p:cNvPr id="64" name="object 45">
              <a:extLst>
                <a:ext uri="{FF2B5EF4-FFF2-40B4-BE49-F238E27FC236}">
                  <a16:creationId xmlns:a16="http://schemas.microsoft.com/office/drawing/2014/main" id="{336B3E8C-15CC-4D54-837A-CEB8F4B4D70F}"/>
                </a:ext>
              </a:extLst>
            </p:cNvPr>
            <p:cNvSpPr/>
            <p:nvPr/>
          </p:nvSpPr>
          <p:spPr>
            <a:xfrm>
              <a:off x="3503675" y="1325880"/>
              <a:ext cx="323113" cy="24231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46">
              <a:extLst>
                <a:ext uri="{FF2B5EF4-FFF2-40B4-BE49-F238E27FC236}">
                  <a16:creationId xmlns:a16="http://schemas.microsoft.com/office/drawing/2014/main" id="{05D4AF49-5713-4592-8244-65F95E4C9F96}"/>
                </a:ext>
              </a:extLst>
            </p:cNvPr>
            <p:cNvSpPr/>
            <p:nvPr/>
          </p:nvSpPr>
          <p:spPr>
            <a:xfrm>
              <a:off x="3430523" y="1199375"/>
              <a:ext cx="470915" cy="56084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47">
              <a:extLst>
                <a:ext uri="{FF2B5EF4-FFF2-40B4-BE49-F238E27FC236}">
                  <a16:creationId xmlns:a16="http://schemas.microsoft.com/office/drawing/2014/main" id="{7DAF3305-6DE9-43DC-B622-397A6F19B317}"/>
                </a:ext>
              </a:extLst>
            </p:cNvPr>
            <p:cNvSpPr/>
            <p:nvPr/>
          </p:nvSpPr>
          <p:spPr>
            <a:xfrm>
              <a:off x="3546348" y="1345691"/>
              <a:ext cx="194464" cy="26022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r>
                <a:rPr lang="fr-FR" dirty="0"/>
                <a:t> </a:t>
              </a:r>
              <a:r>
                <a:rPr lang="fr-FR" dirty="0">
                  <a:solidFill>
                    <a:schemeClr val="bg1"/>
                  </a:solidFill>
                </a:rPr>
                <a:t>4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16002C-8667-48B5-B058-539174EF7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8</a:t>
            </a:fld>
            <a:endParaRPr lang="fr-FR" dirty="0"/>
          </a:p>
        </p:txBody>
      </p:sp>
      <p:pic>
        <p:nvPicPr>
          <p:cNvPr id="3" name="Comment_Ca_Marche">
            <a:hlinkClick r:id="" action="ppaction://media"/>
            <a:extLst>
              <a:ext uri="{FF2B5EF4-FFF2-40B4-BE49-F238E27FC236}">
                <a16:creationId xmlns:a16="http://schemas.microsoft.com/office/drawing/2014/main" id="{0208C37B-43CF-4F4B-8F97-B868197D7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ADA2CBD-7833-48FE-8CEF-5C134509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lang="fr-FR" smtClean="0"/>
              <a:pPr marL="38100">
                <a:lnSpc>
                  <a:spcPts val="1240"/>
                </a:lnSpc>
              </a:pPr>
              <a:t>9</a:t>
            </a:fld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2A1024-FCC8-4EE2-8FD9-0F6715C82D6E}"/>
              </a:ext>
            </a:extLst>
          </p:cNvPr>
          <p:cNvSpPr/>
          <p:nvPr/>
        </p:nvSpPr>
        <p:spPr>
          <a:xfrm>
            <a:off x="2514600" y="2421032"/>
            <a:ext cx="7239000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27685" indent="-515620">
              <a:spcBef>
                <a:spcPts val="960"/>
              </a:spcBef>
              <a:buSzPct val="150000"/>
              <a:buAutoNum type="arabicPeriod"/>
              <a:tabLst>
                <a:tab pos="527685" algn="l"/>
                <a:tab pos="528320" algn="l"/>
              </a:tabLst>
            </a:pPr>
            <a:r>
              <a:rPr lang="fr-FR" sz="2400" b="1" spc="-5" dirty="0">
                <a:solidFill>
                  <a:srgbClr val="0070C0"/>
                </a:solidFill>
                <a:latin typeface="Arial"/>
                <a:cs typeface="Arial"/>
              </a:rPr>
              <a:t>Introduction générale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du candidat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Présentation du système dans son contexte</a:t>
            </a:r>
          </a:p>
          <a:p>
            <a:pPr marL="984885" lvl="1" indent="-515620">
              <a:spcBef>
                <a:spcPts val="960"/>
              </a:spcBef>
              <a:buSzPct val="150000"/>
              <a:buFont typeface="+mj-lt"/>
              <a:buAutoNum type="alphaLcParenR"/>
              <a:tabLst>
                <a:tab pos="527685" algn="l"/>
                <a:tab pos="528320" algn="l"/>
              </a:tabLst>
            </a:pPr>
            <a:r>
              <a:rPr lang="fr-FR" spc="-5" dirty="0">
                <a:solidFill>
                  <a:srgbClr val="0070C0"/>
                </a:solidFill>
                <a:latin typeface="Arial"/>
                <a:cs typeface="Arial"/>
              </a:rPr>
              <a:t>Présentation de l’entreprise partenaire</a:t>
            </a:r>
            <a:endParaRPr lang="fr-FR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1590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12.5|1.3|2.4|4.3|11.1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2903</Words>
  <Application>Microsoft Office PowerPoint</Application>
  <PresentationFormat>Grand écran</PresentationFormat>
  <Paragraphs>581</Paragraphs>
  <Slides>58</Slides>
  <Notes>5</Notes>
  <HiddenSlides>0</HiddenSlides>
  <MMClips>3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58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Courier New</vt:lpstr>
      <vt:lpstr>Lucida Sans Unicode</vt:lpstr>
      <vt:lpstr>Times New Roman</vt:lpstr>
      <vt:lpstr>Wingdings</vt:lpstr>
      <vt:lpstr>Thème Office</vt:lpstr>
      <vt:lpstr>Acrobat Document</vt:lpstr>
      <vt:lpstr>Soutenance de dossier industriel</vt:lpstr>
      <vt:lpstr>PLAN</vt:lpstr>
      <vt:lpstr>Présentation PowerPoint</vt:lpstr>
      <vt:lpstr>Présentation PowerPoint</vt:lpstr>
      <vt:lpstr>Présentation PowerPoint</vt:lpstr>
      <vt:lpstr>Présentation PowerPoint</vt:lpstr>
      <vt:lpstr>COMMENT CA MARCHE ?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MERCI DE VOTRE ATTENTION</vt:lpstr>
      <vt:lpstr>Présentation PowerPoint</vt:lpstr>
      <vt:lpstr>Présentation PowerPoint</vt:lpstr>
      <vt:lpstr>Présentation PowerPoint</vt:lpstr>
      <vt:lpstr>Présentation PowerPoint</vt:lpstr>
      <vt:lpstr>Mesure de la raideur du ressort par comparateur</vt:lpstr>
      <vt:lpstr>Présentation PowerPoint</vt:lpstr>
      <vt:lpstr>Présentation PowerPoint</vt:lpstr>
      <vt:lpstr>STRATEGIE INDUSTRIELLE</vt:lpstr>
      <vt:lpstr>Présentation PowerPoint</vt:lpstr>
      <vt:lpstr>QUELQUES-UNS DES ÉQUIPEMENTS</vt:lpstr>
      <vt:lpstr>QUELQUES-UNS DES ÉQUIPEMENTS</vt:lpstr>
      <vt:lpstr>MODELE ECONOMIQUE</vt:lpstr>
      <vt:lpstr>STRATEGIE DE MONTÉE EN PUISSANCE INDUSTRIELLE</vt:lpstr>
      <vt:lpstr>APPROCHE COMMERCIALE</vt:lpstr>
      <vt:lpstr>UN “PRICING POWER” LIÉ A LA VALEUR  AJOUTÉE</vt:lpstr>
      <vt:lpstr>OUTIL INDUSTRIEL DE QUALITÉ  ET EN AMELIORATION CONTINUE</vt:lpstr>
      <vt:lpstr>CAHIER DE L’ACTIONNAIRE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dossier industriel</dc:title>
  <dc:creator>Mohamed Hatem ALLOUCHe</dc:creator>
  <cp:lastModifiedBy>Mohamed Hatem ALLOUCHe</cp:lastModifiedBy>
  <cp:revision>193</cp:revision>
  <dcterms:created xsi:type="dcterms:W3CDTF">2021-06-08T00:36:57Z</dcterms:created>
  <dcterms:modified xsi:type="dcterms:W3CDTF">2021-06-12T19:49:23Z</dcterms:modified>
</cp:coreProperties>
</file>